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1" r:id="rId4"/>
  </p:sldMasterIdLst>
  <p:notesMasterIdLst>
    <p:notesMasterId r:id="rId113"/>
  </p:notesMasterIdLst>
  <p:handoutMasterIdLst>
    <p:handoutMasterId r:id="rId114"/>
  </p:handoutMasterIdLst>
  <p:sldIdLst>
    <p:sldId id="275" r:id="rId5"/>
    <p:sldId id="276" r:id="rId6"/>
    <p:sldId id="288" r:id="rId7"/>
    <p:sldId id="289" r:id="rId8"/>
    <p:sldId id="325" r:id="rId9"/>
    <p:sldId id="328" r:id="rId10"/>
    <p:sldId id="329" r:id="rId11"/>
    <p:sldId id="345" r:id="rId12"/>
    <p:sldId id="290" r:id="rId13"/>
    <p:sldId id="315" r:id="rId14"/>
    <p:sldId id="291" r:id="rId15"/>
    <p:sldId id="326" r:id="rId16"/>
    <p:sldId id="327" r:id="rId17"/>
    <p:sldId id="359" r:id="rId18"/>
    <p:sldId id="316" r:id="rId19"/>
    <p:sldId id="321" r:id="rId20"/>
    <p:sldId id="322" r:id="rId21"/>
    <p:sldId id="323" r:id="rId22"/>
    <p:sldId id="296" r:id="rId23"/>
    <p:sldId id="297" r:id="rId24"/>
    <p:sldId id="298" r:id="rId25"/>
    <p:sldId id="324" r:id="rId26"/>
    <p:sldId id="299" r:id="rId27"/>
    <p:sldId id="300" r:id="rId28"/>
    <p:sldId id="330" r:id="rId29"/>
    <p:sldId id="331" r:id="rId30"/>
    <p:sldId id="332" r:id="rId31"/>
    <p:sldId id="358" r:id="rId32"/>
    <p:sldId id="333" r:id="rId33"/>
    <p:sldId id="303" r:id="rId34"/>
    <p:sldId id="304" r:id="rId35"/>
    <p:sldId id="305" r:id="rId36"/>
    <p:sldId id="309" r:id="rId37"/>
    <p:sldId id="306" r:id="rId38"/>
    <p:sldId id="310" r:id="rId39"/>
    <p:sldId id="307" r:id="rId40"/>
    <p:sldId id="308" r:id="rId41"/>
    <p:sldId id="336" r:id="rId42"/>
    <p:sldId id="337" r:id="rId43"/>
    <p:sldId id="338" r:id="rId44"/>
    <p:sldId id="339" r:id="rId45"/>
    <p:sldId id="340" r:id="rId46"/>
    <p:sldId id="341" r:id="rId47"/>
    <p:sldId id="342" r:id="rId48"/>
    <p:sldId id="343" r:id="rId49"/>
    <p:sldId id="346" r:id="rId50"/>
    <p:sldId id="311" r:id="rId51"/>
    <p:sldId id="312" r:id="rId52"/>
    <p:sldId id="344" r:id="rId53"/>
    <p:sldId id="334" r:id="rId54"/>
    <p:sldId id="355" r:id="rId55"/>
    <p:sldId id="354" r:id="rId56"/>
    <p:sldId id="356" r:id="rId57"/>
    <p:sldId id="348" r:id="rId58"/>
    <p:sldId id="349" r:id="rId59"/>
    <p:sldId id="350" r:id="rId60"/>
    <p:sldId id="351" r:id="rId61"/>
    <p:sldId id="352" r:id="rId62"/>
    <p:sldId id="361" r:id="rId63"/>
    <p:sldId id="362" r:id="rId64"/>
    <p:sldId id="363" r:id="rId65"/>
    <p:sldId id="353" r:id="rId66"/>
    <p:sldId id="360" r:id="rId67"/>
    <p:sldId id="364" r:id="rId68"/>
    <p:sldId id="365" r:id="rId69"/>
    <p:sldId id="366" r:id="rId70"/>
    <p:sldId id="357" r:id="rId71"/>
    <p:sldId id="367" r:id="rId72"/>
    <p:sldId id="368" r:id="rId73"/>
    <p:sldId id="313" r:id="rId74"/>
    <p:sldId id="314" r:id="rId75"/>
    <p:sldId id="371" r:id="rId76"/>
    <p:sldId id="374" r:id="rId77"/>
    <p:sldId id="372" r:id="rId78"/>
    <p:sldId id="375" r:id="rId79"/>
    <p:sldId id="335" r:id="rId80"/>
    <p:sldId id="369" r:id="rId81"/>
    <p:sldId id="370" r:id="rId82"/>
    <p:sldId id="376" r:id="rId83"/>
    <p:sldId id="377" r:id="rId84"/>
    <p:sldId id="317" r:id="rId85"/>
    <p:sldId id="318" r:id="rId86"/>
    <p:sldId id="401" r:id="rId87"/>
    <p:sldId id="378" r:id="rId88"/>
    <p:sldId id="382" r:id="rId89"/>
    <p:sldId id="402" r:id="rId90"/>
    <p:sldId id="380" r:id="rId91"/>
    <p:sldId id="383" r:id="rId92"/>
    <p:sldId id="403" r:id="rId93"/>
    <p:sldId id="404" r:id="rId94"/>
    <p:sldId id="397" r:id="rId95"/>
    <p:sldId id="398" r:id="rId96"/>
    <p:sldId id="388" r:id="rId97"/>
    <p:sldId id="406" r:id="rId98"/>
    <p:sldId id="384" r:id="rId99"/>
    <p:sldId id="405" r:id="rId100"/>
    <p:sldId id="385" r:id="rId101"/>
    <p:sldId id="379" r:id="rId102"/>
    <p:sldId id="396" r:id="rId103"/>
    <p:sldId id="319" r:id="rId104"/>
    <p:sldId id="373" r:id="rId105"/>
    <p:sldId id="392" r:id="rId106"/>
    <p:sldId id="386" r:id="rId107"/>
    <p:sldId id="407" r:id="rId108"/>
    <p:sldId id="393" r:id="rId109"/>
    <p:sldId id="399" r:id="rId110"/>
    <p:sldId id="394" r:id="rId111"/>
    <p:sldId id="400" r:id="rId112"/>
  </p:sldIdLst>
  <p:sldSz cx="9144000" cy="6858000" type="screen4x3"/>
  <p:notesSz cx="6858000" cy="9296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bg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bg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bg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bg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bg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bg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bg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bg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bg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YUSHPARTH SHARMA" initials="AS" lastIdx="1" clrIdx="0">
    <p:extLst>
      <p:ext uri="{19B8F6BF-5375-455C-9EA6-DF929625EA0E}">
        <p15:presenceInfo xmlns:p15="http://schemas.microsoft.com/office/powerpoint/2012/main" userId="AYUSHPARTH SHARM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003300"/>
    <a:srgbClr val="B000F6"/>
    <a:srgbClr val="C0C0C0"/>
    <a:srgbClr val="A8E904"/>
    <a:srgbClr val="FF0000"/>
    <a:srgbClr val="EAEAEA"/>
    <a:srgbClr val="0000CC"/>
    <a:srgbClr val="FFA9CA"/>
    <a:srgbClr val="C8BE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A998A3A-6484-4C82-A05D-76E6C91ED8D3}" v="3" dt="2025-03-20T04:35:26.75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79" autoAdjust="0"/>
    <p:restoredTop sz="78994" autoAdjust="0"/>
  </p:normalViewPr>
  <p:slideViewPr>
    <p:cSldViewPr>
      <p:cViewPr>
        <p:scale>
          <a:sx n="50" d="100"/>
          <a:sy n="50" d="100"/>
        </p:scale>
        <p:origin x="1744" y="2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60" d="100"/>
          <a:sy n="60" d="100"/>
        </p:scale>
        <p:origin x="2500" y="4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117" Type="http://schemas.openxmlformats.org/officeDocument/2006/relationships/viewProps" Target="viewProps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6" Type="http://schemas.openxmlformats.org/officeDocument/2006/relationships/slide" Target="slides/slide12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113" Type="http://schemas.openxmlformats.org/officeDocument/2006/relationships/notesMaster" Target="notesMasters/notesMaster1.xml"/><Relationship Id="rId118" Type="http://schemas.openxmlformats.org/officeDocument/2006/relationships/theme" Target="theme/theme1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08" Type="http://schemas.openxmlformats.org/officeDocument/2006/relationships/slide" Target="slides/slide104.xml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handoutMaster" Target="handoutMasters/handoutMaster1.xml"/><Relationship Id="rId119" Type="http://schemas.openxmlformats.org/officeDocument/2006/relationships/tableStyles" Target="tableStyles.xml"/><Relationship Id="rId44" Type="http://schemas.openxmlformats.org/officeDocument/2006/relationships/slide" Target="slides/slide40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120" Type="http://schemas.microsoft.com/office/2016/11/relationships/changesInfo" Target="changesInfos/changesInfo1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commentAuthors" Target="commentAuthors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microsoft.com/office/2015/10/relationships/revisionInfo" Target="revisionInfo.xml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백종환" userId="18b79532-da07-47c8-a1c4-9ca36b3b00a0" providerId="ADAL" clId="{EA998A3A-6484-4C82-A05D-76E6C91ED8D3}"/>
    <pc:docChg chg="modSld">
      <pc:chgData name="백종환" userId="18b79532-da07-47c8-a1c4-9ca36b3b00a0" providerId="ADAL" clId="{EA998A3A-6484-4C82-A05D-76E6C91ED8D3}" dt="2025-03-20T04:57:27.113" v="3" actId="15"/>
      <pc:docMkLst>
        <pc:docMk/>
      </pc:docMkLst>
      <pc:sldChg chg="modSp">
        <pc:chgData name="백종환" userId="18b79532-da07-47c8-a1c4-9ca36b3b00a0" providerId="ADAL" clId="{EA998A3A-6484-4C82-A05D-76E6C91ED8D3}" dt="2025-03-20T04:35:25.703" v="1"/>
        <pc:sldMkLst>
          <pc:docMk/>
          <pc:sldMk cId="2670872565" sldId="289"/>
        </pc:sldMkLst>
        <pc:spChg chg="mod">
          <ac:chgData name="백종환" userId="18b79532-da07-47c8-a1c4-9ca36b3b00a0" providerId="ADAL" clId="{EA998A3A-6484-4C82-A05D-76E6C91ED8D3}" dt="2025-03-20T04:35:25.703" v="1"/>
          <ac:spMkLst>
            <pc:docMk/>
            <pc:sldMk cId="2670872565" sldId="289"/>
            <ac:spMk id="3" creationId="{628ABB3D-F545-A908-CD8C-174842B16C06}"/>
          </ac:spMkLst>
        </pc:spChg>
      </pc:sldChg>
      <pc:sldChg chg="modSp mod">
        <pc:chgData name="백종환" userId="18b79532-da07-47c8-a1c4-9ca36b3b00a0" providerId="ADAL" clId="{EA998A3A-6484-4C82-A05D-76E6C91ED8D3}" dt="2025-03-20T04:57:27.113" v="3" actId="15"/>
        <pc:sldMkLst>
          <pc:docMk/>
          <pc:sldMk cId="3469990908" sldId="327"/>
        </pc:sldMkLst>
        <pc:spChg chg="mod">
          <ac:chgData name="백종환" userId="18b79532-da07-47c8-a1c4-9ca36b3b00a0" providerId="ADAL" clId="{EA998A3A-6484-4C82-A05D-76E6C91ED8D3}" dt="2025-03-20T04:57:27.113" v="3" actId="15"/>
          <ac:spMkLst>
            <pc:docMk/>
            <pc:sldMk cId="3469990908" sldId="327"/>
            <ac:spMk id="3" creationId="{5A649E97-55DD-B626-F2DD-1EAFF33155B7}"/>
          </ac:spMkLst>
        </pc:spChg>
      </pc:sldChg>
      <pc:sldChg chg="modSp mod">
        <pc:chgData name="백종환" userId="18b79532-da07-47c8-a1c4-9ca36b3b00a0" providerId="ADAL" clId="{EA998A3A-6484-4C82-A05D-76E6C91ED8D3}" dt="2025-03-20T04:39:28.416" v="2" actId="1076"/>
        <pc:sldMkLst>
          <pc:docMk/>
          <pc:sldMk cId="3742832952" sldId="345"/>
        </pc:sldMkLst>
        <pc:picChg chg="mod">
          <ac:chgData name="백종환" userId="18b79532-da07-47c8-a1c4-9ca36b3b00a0" providerId="ADAL" clId="{EA998A3A-6484-4C82-A05D-76E6C91ED8D3}" dt="2025-03-20T04:39:28.416" v="2" actId="1076"/>
          <ac:picMkLst>
            <pc:docMk/>
            <pc:sldMk cId="3742832952" sldId="345"/>
            <ac:picMk id="4" creationId="{F284328C-FC71-4983-1E89-D6C186D81679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337" tIns="46669" rIns="93337" bIns="46669" numCol="1" anchor="t" anchorCtr="0" compatLnSpc="1">
            <a:prstTxWarp prst="textNoShape">
              <a:avLst/>
            </a:prstTxWarp>
          </a:bodyPr>
          <a:lstStyle>
            <a:lvl1pPr algn="l" eaLnBrk="0" fontAlgn="ctr" hangingPunct="0">
              <a:lnSpc>
                <a:spcPct val="80000"/>
              </a:lnSpc>
              <a:spcBef>
                <a:spcPct val="50000"/>
              </a:spcBef>
              <a:buClr>
                <a:schemeClr val="bg2"/>
              </a:buClr>
              <a:buSzPct val="125000"/>
              <a:buFont typeface="Wingdings" pitchFamily="2" charset="2"/>
              <a:buNone/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57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337" tIns="46669" rIns="93337" bIns="46669" numCol="1" anchor="t" anchorCtr="0" compatLnSpc="1">
            <a:prstTxWarp prst="textNoShape">
              <a:avLst/>
            </a:prstTxWarp>
          </a:bodyPr>
          <a:lstStyle>
            <a:lvl1pPr algn="r" eaLnBrk="0" fontAlgn="ctr" hangingPunct="0">
              <a:lnSpc>
                <a:spcPct val="80000"/>
              </a:lnSpc>
              <a:spcBef>
                <a:spcPct val="50000"/>
              </a:spcBef>
              <a:buClr>
                <a:schemeClr val="bg2"/>
              </a:buClr>
              <a:buSzPct val="125000"/>
              <a:buFont typeface="Wingdings" pitchFamily="2" charset="2"/>
              <a:buNone/>
              <a:defRPr sz="1200">
                <a:latin typeface="Arial" charset="0"/>
              </a:defRPr>
            </a:lvl1pPr>
          </a:lstStyle>
          <a:p>
            <a:pPr>
              <a:defRPr/>
            </a:pPr>
            <a:fld id="{5D8932D5-97FF-4D1C-8F68-20EED956AEA5}" type="datetimeFigureOut">
              <a:rPr lang="en-US"/>
              <a:pPr>
                <a:defRPr/>
              </a:pPr>
              <a:t>3/20/2025</a:t>
            </a:fld>
            <a:endParaRPr lang="en-US"/>
          </a:p>
        </p:txBody>
      </p:sp>
      <p:sp>
        <p:nvSpPr>
          <p:cNvPr id="757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29675"/>
            <a:ext cx="2971800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337" tIns="46669" rIns="93337" bIns="46669" numCol="1" anchor="b" anchorCtr="0" compatLnSpc="1">
            <a:prstTxWarp prst="textNoShape">
              <a:avLst/>
            </a:prstTxWarp>
          </a:bodyPr>
          <a:lstStyle>
            <a:lvl1pPr algn="l" eaLnBrk="0" fontAlgn="ctr" hangingPunct="0">
              <a:lnSpc>
                <a:spcPct val="80000"/>
              </a:lnSpc>
              <a:spcBef>
                <a:spcPct val="50000"/>
              </a:spcBef>
              <a:buClr>
                <a:schemeClr val="bg2"/>
              </a:buClr>
              <a:buSzPct val="125000"/>
              <a:buFont typeface="Wingdings" pitchFamily="2" charset="2"/>
              <a:buNone/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57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829675"/>
            <a:ext cx="2971800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337" tIns="46669" rIns="93337" bIns="46669" numCol="1" anchor="b" anchorCtr="0" compatLnSpc="1">
            <a:prstTxWarp prst="textNoShape">
              <a:avLst/>
            </a:prstTxWarp>
          </a:bodyPr>
          <a:lstStyle>
            <a:lvl1pPr algn="r" eaLnBrk="0" fontAlgn="ctr" hangingPunct="0">
              <a:lnSpc>
                <a:spcPct val="80000"/>
              </a:lnSpc>
              <a:spcBef>
                <a:spcPct val="50000"/>
              </a:spcBef>
              <a:buClr>
                <a:schemeClr val="bg2"/>
              </a:buClr>
              <a:buSzPct val="125000"/>
              <a:buFont typeface="Wingdings" pitchFamily="2" charset="2"/>
              <a:buNone/>
              <a:defRPr sz="1200">
                <a:latin typeface="Arial" charset="0"/>
              </a:defRPr>
            </a:lvl1pPr>
          </a:lstStyle>
          <a:p>
            <a:pPr>
              <a:defRPr/>
            </a:pPr>
            <a:fld id="{499E97A5-26E0-4979-8ADA-7FBF4835DD2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337" tIns="46669" rIns="93337" bIns="46669" numCol="1" anchor="t" anchorCtr="0" compatLnSpc="1">
            <a:prstTxWarp prst="textNoShape">
              <a:avLst/>
            </a:prstTxWarp>
          </a:bodyPr>
          <a:lstStyle>
            <a:lvl1pPr algn="l" eaLnBrk="1" fontAlgn="base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200">
                <a:solidFill>
                  <a:schemeClr val="tx1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337" tIns="46669" rIns="93337" bIns="46669" numCol="1" anchor="t" anchorCtr="0" compatLnSpc="1">
            <a:prstTxWarp prst="textNoShape">
              <a:avLst/>
            </a:prstTxWarp>
          </a:bodyPr>
          <a:lstStyle>
            <a:lvl1pPr algn="r" eaLnBrk="1" fontAlgn="base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200">
                <a:solidFill>
                  <a:schemeClr val="tx1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843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06488" y="696913"/>
            <a:ext cx="4646612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416425"/>
            <a:ext cx="5486400" cy="4183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337" tIns="46669" rIns="93337" bIns="4666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29675"/>
            <a:ext cx="2971800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337" tIns="46669" rIns="93337" bIns="46669" numCol="1" anchor="b" anchorCtr="0" compatLnSpc="1">
            <a:prstTxWarp prst="textNoShape">
              <a:avLst/>
            </a:prstTxWarp>
          </a:bodyPr>
          <a:lstStyle>
            <a:lvl1pPr algn="l" eaLnBrk="1" fontAlgn="base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200">
                <a:solidFill>
                  <a:schemeClr val="tx1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829675"/>
            <a:ext cx="2971800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337" tIns="46669" rIns="93337" bIns="46669" numCol="1" anchor="b" anchorCtr="0" compatLnSpc="1">
            <a:prstTxWarp prst="textNoShape">
              <a:avLst/>
            </a:prstTxWarp>
          </a:bodyPr>
          <a:lstStyle>
            <a:lvl1pPr algn="r" eaLnBrk="1" fontAlgn="base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200">
                <a:solidFill>
                  <a:schemeClr val="tx1"/>
                </a:solidFill>
                <a:latin typeface="Arial" charset="0"/>
              </a:defRPr>
            </a:lvl1pPr>
          </a:lstStyle>
          <a:p>
            <a:pPr>
              <a:defRPr/>
            </a:pPr>
            <a:fld id="{4D1D87E6-5BBB-428A-BF79-557CF195D15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Now the</a:t>
            </a:r>
            <a:r>
              <a:rPr lang="en-US" baseline="0"/>
              <a:t> </a:t>
            </a:r>
            <a:endParaRPr 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D1D87E6-5BBB-428A-BF79-557CF195D159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4414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- .</a:t>
            </a:r>
            <a:r>
              <a:rPr lang="en-US" altLang="ko-KR" dirty="0" err="1"/>
              <a:t>ckt</a:t>
            </a:r>
            <a:r>
              <a:rPr lang="ko-KR" altLang="en-US" dirty="0"/>
              <a:t>랑 </a:t>
            </a:r>
            <a:r>
              <a:rPr lang="en-US" altLang="ko-KR" dirty="0"/>
              <a:t>.</a:t>
            </a:r>
            <a:r>
              <a:rPr lang="en-US" altLang="ko-KR" dirty="0" err="1"/>
              <a:t>spf</a:t>
            </a:r>
            <a:r>
              <a:rPr lang="ko-KR" altLang="en-US" dirty="0"/>
              <a:t>는 </a:t>
            </a:r>
            <a:r>
              <a:rPr lang="en-US" altLang="ko-KR" dirty="0"/>
              <a:t>netlist</a:t>
            </a:r>
            <a:r>
              <a:rPr lang="ko-KR" altLang="en-US" dirty="0"/>
              <a:t>를 의미한다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.</a:t>
            </a:r>
            <a:r>
              <a:rPr lang="en-US" altLang="ko-KR" dirty="0" err="1"/>
              <a:t>ckt</a:t>
            </a:r>
            <a:r>
              <a:rPr lang="ko-KR" altLang="en-US" dirty="0"/>
              <a:t>는 </a:t>
            </a:r>
            <a:r>
              <a:rPr lang="en-US" altLang="ko-KR" dirty="0"/>
              <a:t>schematic</a:t>
            </a:r>
            <a:r>
              <a:rPr lang="ko-KR" altLang="en-US" dirty="0"/>
              <a:t>이고 </a:t>
            </a:r>
            <a:r>
              <a:rPr lang="en-US" altLang="ko-KR" dirty="0"/>
              <a:t>.</a:t>
            </a:r>
            <a:r>
              <a:rPr lang="en-US" altLang="ko-KR" dirty="0" err="1"/>
              <a:t>spf</a:t>
            </a:r>
            <a:r>
              <a:rPr lang="ko-KR" altLang="en-US" dirty="0"/>
              <a:t>는 </a:t>
            </a:r>
            <a:r>
              <a:rPr lang="en-US" altLang="ko-KR" dirty="0"/>
              <a:t>layout</a:t>
            </a:r>
            <a:r>
              <a:rPr lang="ko-KR" altLang="en-US" dirty="0"/>
              <a:t>이후의 </a:t>
            </a:r>
            <a:r>
              <a:rPr lang="en-US" altLang="ko-KR" dirty="0"/>
              <a:t>netlist</a:t>
            </a:r>
            <a:r>
              <a:rPr lang="ko-KR" altLang="en-US" dirty="0"/>
              <a:t>이다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- Reference</a:t>
            </a:r>
            <a:r>
              <a:rPr lang="ko-KR" altLang="en-US" dirty="0"/>
              <a:t> </a:t>
            </a:r>
            <a:r>
              <a:rPr lang="en-US" altLang="ko-KR" dirty="0"/>
              <a:t>library:</a:t>
            </a:r>
            <a:r>
              <a:rPr lang="ko-KR" altLang="en-US" dirty="0"/>
              <a:t> 공정에 제공해주는 소자 정보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D1D87E6-5BBB-428A-BF79-557CF195D159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6103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D1D87E6-5BBB-428A-BF79-557CF195D159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9446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텍스트 중간에 주석처리 시 </a:t>
            </a:r>
            <a:r>
              <a:rPr lang="en-US" altLang="ko-KR" dirty="0"/>
              <a:t>$ </a:t>
            </a:r>
            <a:r>
              <a:rPr lang="ko-KR" altLang="en-US" dirty="0"/>
              <a:t>표시도 사용가능</a:t>
            </a: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D1D87E6-5BBB-428A-BF79-557CF195D159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205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Now the</a:t>
            </a:r>
            <a:r>
              <a:rPr lang="en-US" baseline="0"/>
              <a:t> </a:t>
            </a:r>
            <a:endParaRPr 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D1D87E6-5BBB-428A-BF79-557CF195D159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3203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Now the</a:t>
            </a:r>
            <a:r>
              <a:rPr lang="en-US" baseline="0"/>
              <a:t> </a:t>
            </a:r>
            <a:endParaRPr 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D1D87E6-5BBB-428A-BF79-557CF195D159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229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Now the</a:t>
            </a:r>
            <a:r>
              <a:rPr lang="en-US" baseline="0"/>
              <a:t> </a:t>
            </a:r>
            <a:endParaRPr 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D1D87E6-5BBB-428A-BF79-557CF195D159}" type="slidenum">
              <a:rPr lang="en-US" smtClean="0"/>
              <a:pPr>
                <a:defRPr/>
              </a:pPr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291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Now the</a:t>
            </a:r>
            <a:r>
              <a:rPr lang="en-US" baseline="0"/>
              <a:t> </a:t>
            </a:r>
            <a:endParaRPr 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D1D87E6-5BBB-428A-BF79-557CF195D159}" type="slidenum">
              <a:rPr lang="en-US" smtClean="0"/>
              <a:pPr>
                <a:defRPr/>
              </a:pPr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5913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Now the</a:t>
            </a:r>
            <a:r>
              <a:rPr lang="en-US" baseline="0"/>
              <a:t> </a:t>
            </a:r>
            <a:endParaRPr 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D1D87E6-5BBB-428A-BF79-557CF195D159}" type="slidenum">
              <a:rPr lang="en-US" smtClean="0"/>
              <a:pPr>
                <a:defRPr/>
              </a:pPr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1186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7950" y="0"/>
            <a:ext cx="8910638" cy="685800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1800"/>
            </a:lvl1pPr>
            <a:lvl2pPr marL="650875" indent="-249238">
              <a:buFont typeface="Arial" panose="020B0604020202020204" pitchFamily="34" charset="0"/>
              <a:buChar char="•"/>
              <a:defRPr sz="1600"/>
            </a:lvl2pPr>
            <a:lvl3pPr marL="1001713" indent="-200025">
              <a:buFont typeface="Wingdings" panose="05000000000000000000" pitchFamily="2" charset="2"/>
              <a:buChar char="ü"/>
              <a:defRPr sz="14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제목 슬라이드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hasCustomPrompt="1"/>
          </p:nvPr>
        </p:nvSpPr>
        <p:spPr>
          <a:xfrm>
            <a:off x="1143000" y="1981199"/>
            <a:ext cx="6858000" cy="1528763"/>
          </a:xfrm>
        </p:spPr>
        <p:txBody>
          <a:bodyPr anchor="b"/>
          <a:lstStyle>
            <a:lvl1pPr algn="ctr">
              <a:defRPr sz="4500">
                <a:latin typeface="+mj-lt"/>
              </a:defRPr>
            </a:lvl1pPr>
          </a:lstStyle>
          <a:p>
            <a:r>
              <a:rPr lang="en-US" altLang="ko-KR"/>
              <a:t>title</a:t>
            </a:r>
            <a:endParaRPr 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 hasCustomPrompt="1"/>
          </p:nvPr>
        </p:nvSpPr>
        <p:spPr>
          <a:xfrm>
            <a:off x="1143000" y="3962400"/>
            <a:ext cx="6858000" cy="1295400"/>
          </a:xfrm>
        </p:spPr>
        <p:txBody>
          <a:bodyPr/>
          <a:lstStyle>
            <a:lvl1pPr marL="0" indent="0" algn="ctr">
              <a:buNone/>
              <a:defRPr sz="1800">
                <a:latin typeface="+mn-ea"/>
                <a:ea typeface="+mn-ea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altLang="ko-KR"/>
              <a:t>subtitle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6689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91440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80151" tIns="40076" rIns="80151" bIns="40076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dirty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07950" y="765175"/>
            <a:ext cx="8910638" cy="578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80151" tIns="40076" rIns="80151" bIns="4007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</a:t>
            </a:r>
          </a:p>
          <a:p>
            <a:pPr lvl="2"/>
            <a:r>
              <a:rPr lang="en-GB" dirty="0"/>
              <a:t>Third</a:t>
            </a:r>
          </a:p>
        </p:txBody>
      </p:sp>
      <p:sp>
        <p:nvSpPr>
          <p:cNvPr id="11269" name="Line 5"/>
          <p:cNvSpPr>
            <a:spLocks noChangeShapeType="1"/>
          </p:cNvSpPr>
          <p:nvPr/>
        </p:nvSpPr>
        <p:spPr bwMode="auto">
          <a:xfrm>
            <a:off x="0" y="692150"/>
            <a:ext cx="9144000" cy="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ffectLst/>
        </p:spPr>
        <p:txBody>
          <a:bodyPr lIns="80167" tIns="40084" rIns="80167" bIns="40084" anchor="ctr"/>
          <a:lstStyle/>
          <a:p>
            <a:pPr algn="ctr" eaLnBrk="0" fontAlgn="ctr" hangingPunct="0">
              <a:lnSpc>
                <a:spcPct val="80000"/>
              </a:lnSpc>
              <a:spcBef>
                <a:spcPct val="50000"/>
              </a:spcBef>
              <a:buClr>
                <a:schemeClr val="bg2"/>
              </a:buClr>
              <a:buSzPct val="125000"/>
              <a:buFont typeface="Wingdings" pitchFamily="2" charset="2"/>
              <a:buNone/>
              <a:defRPr/>
            </a:pPr>
            <a:endParaRPr lang="en-US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2059" name="Text Box 11"/>
          <p:cNvSpPr txBox="1">
            <a:spLocks noChangeArrowheads="1"/>
          </p:cNvSpPr>
          <p:nvPr userDrawn="1"/>
        </p:nvSpPr>
        <p:spPr bwMode="auto">
          <a:xfrm>
            <a:off x="8382000" y="6583363"/>
            <a:ext cx="762000" cy="237917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  <a:effectLst/>
        </p:spPr>
        <p:txBody>
          <a:bodyPr lIns="80167" tIns="40084" rIns="80167" bIns="40084">
            <a:spAutoFit/>
          </a:bodyPr>
          <a:lstStyle/>
          <a:p>
            <a:pPr algn="r" defTabSz="801688" eaLnBrk="0" fontAlgn="ctr" hangingPunct="0">
              <a:lnSpc>
                <a:spcPct val="80000"/>
              </a:lnSpc>
              <a:spcBef>
                <a:spcPct val="50000"/>
              </a:spcBef>
              <a:buClr>
                <a:schemeClr val="bg2"/>
              </a:buClr>
              <a:buSzPct val="125000"/>
              <a:buFont typeface="Wingdings" pitchFamily="2" charset="2"/>
              <a:buNone/>
              <a:defRPr/>
            </a:pPr>
            <a:fld id="{7B7E6152-7EC7-4613-AF2A-DFDC724E0556}" type="slidenum">
              <a:rPr lang="en-US" sz="1200" b="1">
                <a:solidFill>
                  <a:srgbClr val="000000"/>
                </a:solidFill>
                <a:latin typeface="+mn-lt"/>
                <a:ea typeface="Tahoma" pitchFamily="34" charset="0"/>
                <a:cs typeface="Times New Roman" panose="02020603050405020304" pitchFamily="18" charset="0"/>
              </a:rPr>
              <a:pPr algn="r" defTabSz="801688" eaLnBrk="0" fontAlgn="ctr" hangingPunct="0">
                <a:lnSpc>
                  <a:spcPct val="80000"/>
                </a:lnSpc>
                <a:spcBef>
                  <a:spcPct val="50000"/>
                </a:spcBef>
                <a:buClr>
                  <a:schemeClr val="bg2"/>
                </a:buClr>
                <a:buSzPct val="125000"/>
                <a:buFont typeface="Wingdings" pitchFamily="2" charset="2"/>
                <a:buNone/>
                <a:defRPr/>
              </a:pPr>
              <a:t>‹#›</a:t>
            </a:fld>
            <a:endParaRPr lang="en-US" sz="1200" b="1" dirty="0">
              <a:solidFill>
                <a:srgbClr val="000000"/>
              </a:solidFill>
              <a:latin typeface="+mn-lt"/>
              <a:ea typeface="Tahoma" pitchFamily="34" charset="0"/>
              <a:cs typeface="Times New Roman" panose="02020603050405020304" pitchFamily="18" charset="0"/>
            </a:endParaRP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4014" r:id="rId1"/>
    <p:sldLayoutId id="2147484015" r:id="rId2"/>
  </p:sldLayoutIdLst>
  <p:transition/>
  <p:txStyles>
    <p:titleStyle>
      <a:lvl1pPr algn="ctr" defTabSz="801688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00000"/>
          </a:solidFill>
          <a:latin typeface="+mj-lt"/>
          <a:ea typeface="Tahoma" pitchFamily="34" charset="0"/>
          <a:cs typeface="Tahoma" pitchFamily="34" charset="0"/>
        </a:defRPr>
      </a:lvl1pPr>
      <a:lvl2pPr algn="ctr" defTabSz="801688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00000"/>
          </a:solidFill>
          <a:latin typeface="Arial" charset="0"/>
        </a:defRPr>
      </a:lvl2pPr>
      <a:lvl3pPr algn="ctr" defTabSz="801688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00000"/>
          </a:solidFill>
          <a:latin typeface="Arial" charset="0"/>
        </a:defRPr>
      </a:lvl3pPr>
      <a:lvl4pPr algn="ctr" defTabSz="801688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00000"/>
          </a:solidFill>
          <a:latin typeface="Arial" charset="0"/>
        </a:defRPr>
      </a:lvl4pPr>
      <a:lvl5pPr algn="ctr" defTabSz="801688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00000"/>
          </a:solidFill>
          <a:latin typeface="Arial" charset="0"/>
        </a:defRPr>
      </a:lvl5pPr>
      <a:lvl6pPr marL="457200" algn="l" defTabSz="801688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6pPr>
      <a:lvl7pPr marL="914400" algn="l" defTabSz="801688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7pPr>
      <a:lvl8pPr marL="1371600" algn="l" defTabSz="801688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8pPr>
      <a:lvl9pPr marL="1828800" algn="l" defTabSz="801688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9pPr>
    </p:titleStyle>
    <p:bodyStyle>
      <a:lvl1pPr marL="301625" indent="-301625" algn="l" defTabSz="801688" rtl="0" eaLnBrk="0" fontAlgn="ctr" hangingPunct="0">
        <a:spcBef>
          <a:spcPct val="25000"/>
        </a:spcBef>
        <a:spcAft>
          <a:spcPct val="0"/>
        </a:spcAft>
        <a:buClrTx/>
        <a:buSzPct val="125000"/>
        <a:buFont typeface="Wingdings" pitchFamily="2" charset="2"/>
        <a:buChar char="§"/>
        <a:defRPr sz="2400">
          <a:solidFill>
            <a:srgbClr val="000000"/>
          </a:solidFill>
          <a:latin typeface="+mn-lt"/>
          <a:ea typeface="Tahoma" pitchFamily="34" charset="0"/>
          <a:cs typeface="Tahoma" pitchFamily="34" charset="0"/>
        </a:defRPr>
      </a:lvl1pPr>
      <a:lvl2pPr marL="650875" indent="-249238" algn="l" defTabSz="801688" rtl="0" eaLnBrk="0" fontAlgn="ctr" hangingPunct="0">
        <a:spcBef>
          <a:spcPct val="25000"/>
        </a:spcBef>
        <a:spcAft>
          <a:spcPct val="0"/>
        </a:spcAft>
        <a:buClrTx/>
        <a:buSzPct val="125000"/>
        <a:buFont typeface="Wingdings" pitchFamily="2" charset="2"/>
        <a:buChar char="§"/>
        <a:defRPr sz="2000">
          <a:solidFill>
            <a:srgbClr val="000000"/>
          </a:solidFill>
          <a:latin typeface="+mn-lt"/>
          <a:ea typeface="Tahoma" pitchFamily="34" charset="0"/>
          <a:cs typeface="Tahoma" pitchFamily="34" charset="0"/>
        </a:defRPr>
      </a:lvl2pPr>
      <a:lvl3pPr marL="1001713" indent="-200025" algn="l" defTabSz="801688" rtl="0" eaLnBrk="0" fontAlgn="ctr" hangingPunct="0">
        <a:spcBef>
          <a:spcPct val="25000"/>
        </a:spcBef>
        <a:spcAft>
          <a:spcPct val="0"/>
        </a:spcAft>
        <a:buClrTx/>
        <a:buSzPct val="125000"/>
        <a:buFont typeface="Wingdings" pitchFamily="2" charset="2"/>
        <a:buChar char="§"/>
        <a:defRPr>
          <a:solidFill>
            <a:srgbClr val="000000"/>
          </a:solidFill>
          <a:latin typeface="+mn-lt"/>
          <a:ea typeface="Tahoma" pitchFamily="34" charset="0"/>
          <a:cs typeface="Tahoma" pitchFamily="34" charset="0"/>
        </a:defRPr>
      </a:lvl3pPr>
      <a:lvl4pPr marL="1403350" indent="-200025" algn="l" defTabSz="801688" rtl="0" eaLnBrk="0" fontAlgn="ctr" hangingPunct="0">
        <a:spcBef>
          <a:spcPct val="25000"/>
        </a:spcBef>
        <a:spcAft>
          <a:spcPct val="0"/>
        </a:spcAft>
        <a:buClr>
          <a:schemeClr val="tx1"/>
        </a:buClr>
        <a:buSzPct val="125000"/>
        <a:buFont typeface="Wingdings" pitchFamily="2" charset="2"/>
        <a:buChar char="§"/>
        <a:defRPr sz="1600">
          <a:solidFill>
            <a:srgbClr val="000000"/>
          </a:solidFill>
          <a:latin typeface="+mn-lt"/>
        </a:defRPr>
      </a:lvl4pPr>
      <a:lvl5pPr marL="1803400" indent="-200025" algn="l" defTabSz="801688" rtl="0" eaLnBrk="0" fontAlgn="base" hangingPunct="0">
        <a:spcBef>
          <a:spcPct val="15000"/>
        </a:spcBef>
        <a:spcAft>
          <a:spcPct val="0"/>
        </a:spcAft>
        <a:buClr>
          <a:schemeClr val="tx1"/>
        </a:buClr>
        <a:buSzPct val="70000"/>
        <a:buChar char="•"/>
        <a:defRPr sz="2000">
          <a:solidFill>
            <a:schemeClr val="bg1"/>
          </a:solidFill>
          <a:latin typeface="+mn-lt"/>
        </a:defRPr>
      </a:lvl5pPr>
      <a:lvl6pPr marL="2260600" indent="-200025" algn="l" defTabSz="801688" rtl="0" eaLnBrk="0" fontAlgn="base" hangingPunct="0">
        <a:spcBef>
          <a:spcPct val="15000"/>
        </a:spcBef>
        <a:spcAft>
          <a:spcPct val="0"/>
        </a:spcAft>
        <a:buClr>
          <a:schemeClr val="tx1"/>
        </a:buClr>
        <a:buSzPct val="70000"/>
        <a:buChar char="•"/>
        <a:defRPr sz="2000">
          <a:solidFill>
            <a:schemeClr val="bg1"/>
          </a:solidFill>
          <a:latin typeface="+mn-lt"/>
        </a:defRPr>
      </a:lvl6pPr>
      <a:lvl7pPr marL="2717800" indent="-200025" algn="l" defTabSz="801688" rtl="0" eaLnBrk="0" fontAlgn="base" hangingPunct="0">
        <a:spcBef>
          <a:spcPct val="15000"/>
        </a:spcBef>
        <a:spcAft>
          <a:spcPct val="0"/>
        </a:spcAft>
        <a:buClr>
          <a:schemeClr val="tx1"/>
        </a:buClr>
        <a:buSzPct val="70000"/>
        <a:buChar char="•"/>
        <a:defRPr sz="2000">
          <a:solidFill>
            <a:schemeClr val="bg1"/>
          </a:solidFill>
          <a:latin typeface="+mn-lt"/>
        </a:defRPr>
      </a:lvl7pPr>
      <a:lvl8pPr marL="3175000" indent="-200025" algn="l" defTabSz="801688" rtl="0" eaLnBrk="0" fontAlgn="base" hangingPunct="0">
        <a:spcBef>
          <a:spcPct val="15000"/>
        </a:spcBef>
        <a:spcAft>
          <a:spcPct val="0"/>
        </a:spcAft>
        <a:buClr>
          <a:schemeClr val="tx1"/>
        </a:buClr>
        <a:buSzPct val="70000"/>
        <a:buChar char="•"/>
        <a:defRPr sz="2000">
          <a:solidFill>
            <a:schemeClr val="bg1"/>
          </a:solidFill>
          <a:latin typeface="+mn-lt"/>
        </a:defRPr>
      </a:lvl8pPr>
      <a:lvl9pPr marL="3632200" indent="-200025" algn="l" defTabSz="801688" rtl="0" eaLnBrk="0" fontAlgn="base" hangingPunct="0">
        <a:spcBef>
          <a:spcPct val="15000"/>
        </a:spcBef>
        <a:spcAft>
          <a:spcPct val="0"/>
        </a:spcAft>
        <a:buClr>
          <a:schemeClr val="tx1"/>
        </a:buClr>
        <a:buSzPct val="70000"/>
        <a:buChar char="•"/>
        <a:defRPr sz="2000">
          <a:solidFill>
            <a:schemeClr val="bg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6.png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" y="2570163"/>
            <a:ext cx="8839200" cy="3068637"/>
          </a:xfrm>
        </p:spPr>
        <p:txBody>
          <a:bodyPr/>
          <a:lstStyle/>
          <a:p>
            <a:r>
              <a:rPr lang="en-US" altLang="ko-KR" sz="4000" spc="-70" dirty="0">
                <a:latin typeface="Times New Roman" panose="02020603050405020304" pitchFamily="18" charset="0"/>
                <a:ea typeface="함초롬돋움" panose="020B0604000101010101" pitchFamily="50" charset="-127"/>
                <a:cs typeface="Times New Roman" panose="02020603050405020304" pitchFamily="18" charset="0"/>
              </a:rPr>
              <a:t>Synopsys HSPICE </a:t>
            </a:r>
            <a:r>
              <a:rPr lang="ko-KR" altLang="en-US" sz="4000" spc="-70" dirty="0">
                <a:latin typeface="Times New Roman" panose="02020603050405020304" pitchFamily="18" charset="0"/>
                <a:ea typeface="함초롬돋움" panose="020B0604000101010101" pitchFamily="50" charset="-127"/>
                <a:cs typeface="Times New Roman" panose="02020603050405020304" pitchFamily="18" charset="0"/>
              </a:rPr>
              <a:t>활용법</a:t>
            </a:r>
            <a:br>
              <a:rPr lang="en-US" altLang="ko-KR" sz="4000" spc="-70" dirty="0">
                <a:latin typeface="Times New Roman" panose="02020603050405020304" pitchFamily="18" charset="0"/>
                <a:ea typeface="함초롬돋움" panose="020B0604000101010101" pitchFamily="50" charset="-127"/>
                <a:cs typeface="Times New Roman" panose="02020603050405020304" pitchFamily="18" charset="0"/>
              </a:rPr>
            </a:br>
            <a:r>
              <a:rPr lang="en-US" altLang="ko-KR" sz="4000" spc="-70" dirty="0">
                <a:latin typeface="Times New Roman" panose="02020603050405020304" pitchFamily="18" charset="0"/>
                <a:ea typeface="함초롬돋움" panose="020B0604000101010101" pitchFamily="50" charset="-127"/>
                <a:cs typeface="Times New Roman" panose="02020603050405020304" pitchFamily="18" charset="0"/>
              </a:rPr>
              <a:t>1</a:t>
            </a:r>
            <a:r>
              <a:rPr lang="ko-KR" altLang="en-US" sz="4000" spc="-70" dirty="0">
                <a:latin typeface="Times New Roman" panose="02020603050405020304" pitchFamily="18" charset="0"/>
                <a:ea typeface="함초롬돋움" panose="020B0604000101010101" pitchFamily="50" charset="-127"/>
                <a:cs typeface="Times New Roman" panose="02020603050405020304" pitchFamily="18" charset="0"/>
              </a:rPr>
              <a:t>강</a:t>
            </a:r>
            <a:br>
              <a:rPr lang="en-US" altLang="ko-KR" sz="4000" kern="0" spc="-7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함초롬돋움" panose="020B0604000101010101" pitchFamily="50" charset="-127"/>
                <a:cs typeface="Times New Roman" panose="02020603050405020304" pitchFamily="18" charset="0"/>
              </a:rPr>
            </a:br>
            <a:br>
              <a:rPr lang="en-US" altLang="ko-KR" sz="4000" kern="0" spc="-7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함초롬돋움" panose="020B0604000101010101" pitchFamily="50" charset="-127"/>
                <a:cs typeface="Times New Roman" panose="02020603050405020304" pitchFamily="18" charset="0"/>
              </a:rPr>
            </a:br>
            <a:b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143000" y="4223189"/>
            <a:ext cx="6858000" cy="1600200"/>
          </a:xfrm>
        </p:spPr>
        <p:txBody>
          <a:bodyPr/>
          <a:lstStyle/>
          <a:p>
            <a:r>
              <a:rPr lang="ko-KR" altLang="en-US" sz="2800" b="1" spc="-70" dirty="0" err="1">
                <a:latin typeface="Times New Roman" panose="02020603050405020304" pitchFamily="18" charset="0"/>
                <a:ea typeface="함초롬돋움" panose="020B0604000101010101" pitchFamily="50" charset="-127"/>
                <a:cs typeface="Times New Roman" panose="02020603050405020304" pitchFamily="18" charset="0"/>
              </a:rPr>
              <a:t>계찬호</a:t>
            </a:r>
            <a:endParaRPr lang="en-US" altLang="ko-KR" sz="2800" b="1" spc="-70" dirty="0">
              <a:latin typeface="Times New Roman" panose="02020603050405020304" pitchFamily="18" charset="0"/>
              <a:ea typeface="함초롬돋움" panose="020B0604000101010101" pitchFamily="50" charset="-127"/>
              <a:cs typeface="Times New Roman" panose="02020603050405020304" pitchFamily="18" charset="0"/>
            </a:endParaRPr>
          </a:p>
          <a:p>
            <a:r>
              <a:rPr lang="en-US" altLang="ko-KR" sz="2800" b="1" spc="-70" dirty="0">
                <a:latin typeface="Times New Roman" panose="02020603050405020304" pitchFamily="18" charset="0"/>
                <a:ea typeface="함초롬돋움" panose="020B0604000101010101" pitchFamily="50" charset="-127"/>
                <a:cs typeface="Times New Roman" panose="02020603050405020304" pitchFamily="18" charset="0"/>
              </a:rPr>
              <a:t>2024.09.30</a:t>
            </a:r>
          </a:p>
        </p:txBody>
      </p:sp>
    </p:spTree>
    <p:extLst>
      <p:ext uri="{BB962C8B-B14F-4D97-AF65-F5344CB8AC3E}">
        <p14:creationId xmlns:p14="http://schemas.microsoft.com/office/powerpoint/2010/main" val="25010136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0042E9-2D20-7508-28FD-A77628EA5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HSPICE 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실행 방법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28ABB3D-F545-A908-CD8C-174842B16C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  <a:ea typeface="+mn-ea"/>
                <a:cs typeface="Times New Roman" panose="02020603050405020304" pitchFamily="18" charset="0"/>
              </a:rPr>
              <a:t>HSPICE </a:t>
            </a:r>
            <a:r>
              <a:rPr lang="ko-KR" altLang="en-US" dirty="0">
                <a:latin typeface="+mn-ea"/>
                <a:ea typeface="+mn-ea"/>
                <a:cs typeface="Times New Roman" panose="02020603050405020304" pitchFamily="18" charset="0"/>
              </a:rPr>
              <a:t>실행</a:t>
            </a:r>
            <a:endParaRPr lang="en-US" altLang="ko-KR" dirty="0">
              <a:latin typeface="+mn-ea"/>
              <a:ea typeface="+mn-ea"/>
              <a:cs typeface="Times New Roman" panose="02020603050405020304" pitchFamily="18" charset="0"/>
            </a:endParaRPr>
          </a:p>
          <a:p>
            <a:pPr lvl="1"/>
            <a:r>
              <a:rPr lang="en-US" altLang="ko-KR" sz="1800" dirty="0">
                <a:latin typeface="+mn-ea"/>
                <a:ea typeface="+mn-ea"/>
                <a:cs typeface="Times New Roman" panose="02020603050405020304" pitchFamily="18" charset="0"/>
              </a:rPr>
              <a:t>HSPICE</a:t>
            </a:r>
            <a:r>
              <a:rPr lang="ko-KR" altLang="en-US" sz="1800" dirty="0">
                <a:latin typeface="+mn-ea"/>
                <a:ea typeface="+mn-ea"/>
                <a:cs typeface="Times New Roman" panose="02020603050405020304" pitchFamily="18" charset="0"/>
              </a:rPr>
              <a:t>는 명령줄에서 실행됨</a:t>
            </a:r>
            <a:r>
              <a:rPr lang="en-US" altLang="ko-KR" sz="1800" dirty="0">
                <a:latin typeface="+mn-ea"/>
                <a:ea typeface="+mn-ea"/>
                <a:cs typeface="Times New Roman" panose="02020603050405020304" pitchFamily="18" charset="0"/>
              </a:rPr>
              <a:t>. </a:t>
            </a:r>
            <a:r>
              <a:rPr lang="ko-KR" altLang="en-US" sz="1800" dirty="0">
                <a:latin typeface="+mn-ea"/>
                <a:ea typeface="+mn-ea"/>
                <a:cs typeface="Times New Roman" panose="02020603050405020304" pitchFamily="18" charset="0"/>
              </a:rPr>
              <a:t>넷리스트 파일을 준비한 후</a:t>
            </a:r>
            <a:r>
              <a:rPr lang="en-US" altLang="ko-KR" sz="1800" dirty="0">
                <a:latin typeface="+mn-ea"/>
                <a:ea typeface="+mn-ea"/>
                <a:cs typeface="Times New Roman" panose="02020603050405020304" pitchFamily="18" charset="0"/>
              </a:rPr>
              <a:t>, </a:t>
            </a:r>
            <a:r>
              <a:rPr lang="ko-KR" altLang="en-US" sz="1800" dirty="0">
                <a:latin typeface="+mn-ea"/>
                <a:ea typeface="+mn-ea"/>
                <a:cs typeface="Times New Roman" panose="02020603050405020304" pitchFamily="18" charset="0"/>
              </a:rPr>
              <a:t>터미널 또는 명령 프롬프트에서 다음과 같은 명령어로 실행할 수 있음</a:t>
            </a:r>
            <a:r>
              <a:rPr lang="en-US" altLang="ko-KR" sz="1800" dirty="0">
                <a:latin typeface="+mn-ea"/>
                <a:ea typeface="+mn-ea"/>
                <a:cs typeface="Times New Roman" panose="02020603050405020304" pitchFamily="18" charset="0"/>
              </a:rPr>
              <a:t>.</a:t>
            </a:r>
          </a:p>
          <a:p>
            <a:pPr lvl="1"/>
            <a:r>
              <a:rPr lang="en-US" altLang="ko-KR" sz="1800" dirty="0" err="1">
                <a:latin typeface="+mn-ea"/>
                <a:ea typeface="+mn-ea"/>
                <a:cs typeface="Times New Roman" panose="02020603050405020304" pitchFamily="18" charset="0"/>
              </a:rPr>
              <a:t>hspice</a:t>
            </a:r>
            <a:r>
              <a:rPr lang="en-US" altLang="ko-KR" sz="1800" dirty="0">
                <a:latin typeface="+mn-ea"/>
                <a:ea typeface="+mn-ea"/>
                <a:cs typeface="Times New Roman" panose="02020603050405020304" pitchFamily="18" charset="0"/>
              </a:rPr>
              <a:t> –</a:t>
            </a:r>
            <a:r>
              <a:rPr lang="en-US" altLang="ko-KR" sz="1800" dirty="0" err="1">
                <a:latin typeface="+mn-ea"/>
                <a:ea typeface="+mn-ea"/>
                <a:cs typeface="Times New Roman" panose="02020603050405020304" pitchFamily="18" charset="0"/>
              </a:rPr>
              <a:t>i</a:t>
            </a:r>
            <a:r>
              <a:rPr lang="en-US" altLang="ko-KR" sz="1800" dirty="0">
                <a:latin typeface="+mn-ea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ko-KR" sz="1800" dirty="0" err="1">
                <a:latin typeface="+mn-ea"/>
                <a:ea typeface="+mn-ea"/>
                <a:cs typeface="Times New Roman" panose="02020603050405020304" pitchFamily="18" charset="0"/>
              </a:rPr>
              <a:t>input.sp</a:t>
            </a:r>
            <a:r>
              <a:rPr lang="en-US" altLang="ko-KR" sz="1800" dirty="0">
                <a:latin typeface="+mn-ea"/>
                <a:ea typeface="+mn-ea"/>
                <a:cs typeface="Times New Roman" panose="02020603050405020304" pitchFamily="18" charset="0"/>
              </a:rPr>
              <a:t> –o </a:t>
            </a:r>
            <a:r>
              <a:rPr lang="en-US" altLang="ko-KR" sz="1800" dirty="0" err="1">
                <a:latin typeface="+mn-ea"/>
                <a:ea typeface="+mn-ea"/>
                <a:cs typeface="Times New Roman" panose="02020603050405020304" pitchFamily="18" charset="0"/>
              </a:rPr>
              <a:t>output.lis</a:t>
            </a:r>
            <a:endParaRPr lang="en-US" altLang="ko-KR" sz="1800" dirty="0">
              <a:latin typeface="+mn-ea"/>
              <a:ea typeface="+mn-ea"/>
              <a:cs typeface="Times New Roman" panose="02020603050405020304" pitchFamily="18" charset="0"/>
            </a:endParaRPr>
          </a:p>
          <a:p>
            <a:pPr lvl="1"/>
            <a:r>
              <a:rPr lang="en-US" altLang="ko-KR" sz="1800" dirty="0" err="1">
                <a:latin typeface="+mn-ea"/>
                <a:ea typeface="+mn-ea"/>
                <a:cs typeface="Times New Roman" panose="02020603050405020304" pitchFamily="18" charset="0"/>
              </a:rPr>
              <a:t>input.sp</a:t>
            </a:r>
            <a:r>
              <a:rPr lang="en-US" altLang="ko-KR" sz="1800" dirty="0">
                <a:latin typeface="+mn-ea"/>
                <a:ea typeface="+mn-ea"/>
                <a:cs typeface="Times New Roman" panose="02020603050405020304" pitchFamily="18" charset="0"/>
              </a:rPr>
              <a:t>: </a:t>
            </a:r>
            <a:r>
              <a:rPr lang="ko-KR" altLang="en-US" sz="1800" dirty="0">
                <a:latin typeface="+mn-ea"/>
                <a:ea typeface="+mn-ea"/>
                <a:cs typeface="Times New Roman" panose="02020603050405020304" pitchFamily="18" charset="0"/>
              </a:rPr>
              <a:t>시뮬레이션 할 넷리스트 파일의 이름</a:t>
            </a:r>
            <a:endParaRPr lang="en-US" altLang="ko-KR" sz="1800" dirty="0">
              <a:latin typeface="+mn-ea"/>
              <a:ea typeface="+mn-ea"/>
              <a:cs typeface="Times New Roman" panose="02020603050405020304" pitchFamily="18" charset="0"/>
            </a:endParaRPr>
          </a:p>
          <a:p>
            <a:pPr lvl="1"/>
            <a:r>
              <a:rPr lang="en-US" altLang="ko-KR" sz="1800" dirty="0" err="1">
                <a:latin typeface="+mn-ea"/>
                <a:ea typeface="+mn-ea"/>
                <a:cs typeface="Times New Roman" panose="02020603050405020304" pitchFamily="18" charset="0"/>
              </a:rPr>
              <a:t>output.lis</a:t>
            </a:r>
            <a:r>
              <a:rPr lang="en-US" altLang="ko-KR" sz="1800" dirty="0">
                <a:latin typeface="+mn-ea"/>
                <a:ea typeface="+mn-ea"/>
                <a:cs typeface="Times New Roman" panose="02020603050405020304" pitchFamily="18" charset="0"/>
              </a:rPr>
              <a:t>: </a:t>
            </a:r>
            <a:r>
              <a:rPr lang="ko-KR" altLang="en-US" sz="1800" dirty="0">
                <a:latin typeface="+mn-ea"/>
                <a:ea typeface="+mn-ea"/>
                <a:cs typeface="Times New Roman" panose="02020603050405020304" pitchFamily="18" charset="0"/>
              </a:rPr>
              <a:t>시뮬레이션 결과가 저장될 로그 파일</a:t>
            </a:r>
            <a:r>
              <a:rPr lang="en-US" altLang="ko-KR" sz="1800" dirty="0">
                <a:latin typeface="+mn-ea"/>
                <a:ea typeface="+mn-ea"/>
                <a:cs typeface="Times New Roman" panose="02020603050405020304" pitchFamily="18" charset="0"/>
              </a:rPr>
              <a:t>. </a:t>
            </a:r>
            <a:r>
              <a:rPr lang="ko-KR" altLang="en-US" sz="1800" dirty="0">
                <a:latin typeface="+mn-ea"/>
                <a:ea typeface="+mn-ea"/>
                <a:cs typeface="Times New Roman" panose="02020603050405020304" pitchFamily="18" charset="0"/>
              </a:rPr>
              <a:t>결과는 </a:t>
            </a:r>
            <a:r>
              <a:rPr lang="en-US" altLang="ko-KR" sz="1800" dirty="0" err="1">
                <a:latin typeface="+mn-ea"/>
                <a:ea typeface="+mn-ea"/>
                <a:cs typeface="Times New Roman" panose="02020603050405020304" pitchFamily="18" charset="0"/>
              </a:rPr>
              <a:t>output.lis</a:t>
            </a:r>
            <a:r>
              <a:rPr lang="ko-KR" altLang="en-US" sz="1800" dirty="0">
                <a:latin typeface="+mn-ea"/>
                <a:ea typeface="+mn-ea"/>
                <a:cs typeface="Times New Roman" panose="02020603050405020304" pitchFamily="18" charset="0"/>
              </a:rPr>
              <a:t>에 기록되며</a:t>
            </a:r>
            <a:r>
              <a:rPr lang="en-US" altLang="ko-KR" sz="1800" dirty="0">
                <a:latin typeface="+mn-ea"/>
                <a:ea typeface="+mn-ea"/>
                <a:cs typeface="Times New Roman" panose="02020603050405020304" pitchFamily="18" charset="0"/>
              </a:rPr>
              <a:t>, </a:t>
            </a:r>
            <a:r>
              <a:rPr lang="ko-KR" altLang="en-US" sz="1800" dirty="0">
                <a:latin typeface="+mn-ea"/>
                <a:ea typeface="+mn-ea"/>
                <a:cs typeface="Times New Roman" panose="02020603050405020304" pitchFamily="18" charset="0"/>
              </a:rPr>
              <a:t>오류 메시지나 경고</a:t>
            </a:r>
            <a:r>
              <a:rPr lang="en-US" altLang="ko-KR" sz="1800" dirty="0">
                <a:latin typeface="+mn-ea"/>
                <a:ea typeface="+mn-ea"/>
                <a:cs typeface="Times New Roman" panose="02020603050405020304" pitchFamily="18" charset="0"/>
              </a:rPr>
              <a:t>, </a:t>
            </a:r>
            <a:r>
              <a:rPr lang="ko-KR" altLang="en-US" sz="1800" dirty="0">
                <a:latin typeface="+mn-ea"/>
                <a:ea typeface="+mn-ea"/>
                <a:cs typeface="Times New Roman" panose="02020603050405020304" pitchFamily="18" charset="0"/>
              </a:rPr>
              <a:t>시뮬레이션 결과 등이 포함됨</a:t>
            </a:r>
            <a:r>
              <a:rPr lang="en-US" altLang="ko-KR" sz="1800" dirty="0">
                <a:latin typeface="+mn-ea"/>
                <a:ea typeface="+mn-ea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5ABD5F7-2EED-D0F6-0499-FFF475141D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000" y="3171911"/>
            <a:ext cx="7809999" cy="2920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840362"/>
      </p:ext>
    </p:extLst>
  </p:cSld>
  <p:clrMapOvr>
    <a:masterClrMapping/>
  </p:clrMapOvr>
  <p:transition/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" y="2570163"/>
            <a:ext cx="8839200" cy="3068637"/>
          </a:xfrm>
        </p:spPr>
        <p:txBody>
          <a:bodyPr/>
          <a:lstStyle/>
          <a:p>
            <a:r>
              <a:rPr lang="en-US" altLang="ko-KR" sz="4000" spc="-70" dirty="0">
                <a:latin typeface="Times New Roman" panose="02020603050405020304" pitchFamily="18" charset="0"/>
                <a:ea typeface="함초롬돋움" panose="020B0604000101010101" pitchFamily="50" charset="-127"/>
                <a:cs typeface="Times New Roman" panose="02020603050405020304" pitchFamily="18" charset="0"/>
              </a:rPr>
              <a:t>Synopsys HSPICE </a:t>
            </a:r>
            <a:r>
              <a:rPr lang="ko-KR" altLang="en-US" sz="4000" spc="-70" dirty="0">
                <a:latin typeface="Times New Roman" panose="02020603050405020304" pitchFamily="18" charset="0"/>
                <a:ea typeface="함초롬돋움" panose="020B0604000101010101" pitchFamily="50" charset="-127"/>
                <a:cs typeface="Times New Roman" panose="02020603050405020304" pitchFamily="18" charset="0"/>
              </a:rPr>
              <a:t>활용법</a:t>
            </a:r>
            <a:br>
              <a:rPr lang="en-US" altLang="ko-KR" sz="4000" spc="-70" dirty="0">
                <a:latin typeface="Times New Roman" panose="02020603050405020304" pitchFamily="18" charset="0"/>
                <a:ea typeface="함초롬돋움" panose="020B0604000101010101" pitchFamily="50" charset="-127"/>
                <a:cs typeface="Times New Roman" panose="02020603050405020304" pitchFamily="18" charset="0"/>
              </a:rPr>
            </a:br>
            <a:r>
              <a:rPr lang="en-US" altLang="ko-KR" sz="4000" spc="-70" dirty="0">
                <a:latin typeface="Times New Roman" panose="02020603050405020304" pitchFamily="18" charset="0"/>
                <a:ea typeface="함초롬돋움" panose="020B0604000101010101" pitchFamily="50" charset="-127"/>
                <a:cs typeface="Times New Roman" panose="02020603050405020304" pitchFamily="18" charset="0"/>
              </a:rPr>
              <a:t>6</a:t>
            </a:r>
            <a:r>
              <a:rPr lang="ko-KR" altLang="en-US" sz="4000" spc="-70" dirty="0">
                <a:latin typeface="Times New Roman" panose="02020603050405020304" pitchFamily="18" charset="0"/>
                <a:ea typeface="함초롬돋움" panose="020B0604000101010101" pitchFamily="50" charset="-127"/>
                <a:cs typeface="Times New Roman" panose="02020603050405020304" pitchFamily="18" charset="0"/>
              </a:rPr>
              <a:t>강</a:t>
            </a:r>
            <a:br>
              <a:rPr lang="en-US" altLang="ko-KR" sz="4000" kern="0" spc="-7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함초롬돋움" panose="020B0604000101010101" pitchFamily="50" charset="-127"/>
                <a:cs typeface="Times New Roman" panose="02020603050405020304" pitchFamily="18" charset="0"/>
              </a:rPr>
            </a:br>
            <a:br>
              <a:rPr lang="en-US" altLang="ko-KR" sz="4000" kern="0" spc="-7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함초롬돋움" panose="020B0604000101010101" pitchFamily="50" charset="-127"/>
                <a:cs typeface="Times New Roman" panose="02020603050405020304" pitchFamily="18" charset="0"/>
              </a:rPr>
            </a:br>
            <a:b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143000" y="4223189"/>
            <a:ext cx="6858000" cy="1600200"/>
          </a:xfrm>
        </p:spPr>
        <p:txBody>
          <a:bodyPr/>
          <a:lstStyle/>
          <a:p>
            <a:r>
              <a:rPr lang="ko-KR" altLang="en-US" sz="2800" b="1" spc="-70" dirty="0" err="1">
                <a:latin typeface="Times New Roman" panose="02020603050405020304" pitchFamily="18" charset="0"/>
                <a:ea typeface="함초롬돋움" panose="020B0604000101010101" pitchFamily="50" charset="-127"/>
                <a:cs typeface="Times New Roman" panose="02020603050405020304" pitchFamily="18" charset="0"/>
              </a:rPr>
              <a:t>계찬호</a:t>
            </a:r>
            <a:endParaRPr lang="en-US" altLang="ko-KR" sz="2800" b="1" spc="-70" dirty="0">
              <a:latin typeface="Times New Roman" panose="02020603050405020304" pitchFamily="18" charset="0"/>
              <a:ea typeface="함초롬돋움" panose="020B0604000101010101" pitchFamily="50" charset="-127"/>
              <a:cs typeface="Times New Roman" panose="02020603050405020304" pitchFamily="18" charset="0"/>
            </a:endParaRPr>
          </a:p>
          <a:p>
            <a:r>
              <a:rPr lang="en-US" altLang="ko-KR" sz="2800" b="1" spc="-70" dirty="0">
                <a:latin typeface="Times New Roman" panose="02020603050405020304" pitchFamily="18" charset="0"/>
                <a:ea typeface="함초롬돋움" panose="020B0604000101010101" pitchFamily="50" charset="-127"/>
                <a:cs typeface="Times New Roman" panose="02020603050405020304" pitchFamily="18" charset="0"/>
              </a:rPr>
              <a:t>2024.09.30</a:t>
            </a:r>
          </a:p>
        </p:txBody>
      </p:sp>
    </p:spTree>
    <p:extLst>
      <p:ext uri="{BB962C8B-B14F-4D97-AF65-F5344CB8AC3E}">
        <p14:creationId xmlns:p14="http://schemas.microsoft.com/office/powerpoint/2010/main" val="54462118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284B42-CE64-BAEB-E2C6-D1CAFA53F7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B9A599-38F8-D6FA-3FC1-7FBE2764D0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Contents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7568BB3-9688-EE5E-953B-73F3732120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  <a:ea typeface="+mn-ea"/>
                <a:cs typeface="Times New Roman" panose="02020603050405020304" pitchFamily="18" charset="0"/>
              </a:rPr>
              <a:t>Strong-arm latch comparator</a:t>
            </a:r>
          </a:p>
          <a:p>
            <a:pPr lvl="1"/>
            <a:r>
              <a:rPr lang="en-US" altLang="ko-KR" dirty="0">
                <a:latin typeface="+mn-ea"/>
                <a:ea typeface="+mn-ea"/>
                <a:cs typeface="Times New Roman" panose="02020603050405020304" pitchFamily="18" charset="0"/>
              </a:rPr>
              <a:t>Input-referred noise</a:t>
            </a:r>
          </a:p>
          <a:p>
            <a:pPr lvl="1"/>
            <a:r>
              <a:rPr lang="en-US" altLang="ko-KR" dirty="0">
                <a:latin typeface="+mn-ea"/>
                <a:ea typeface="+mn-ea"/>
                <a:cs typeface="Times New Roman" panose="02020603050405020304" pitchFamily="18" charset="0"/>
              </a:rPr>
              <a:t>Offset voltage</a:t>
            </a:r>
          </a:p>
        </p:txBody>
      </p:sp>
    </p:spTree>
    <p:extLst>
      <p:ext uri="{BB962C8B-B14F-4D97-AF65-F5344CB8AC3E}">
        <p14:creationId xmlns:p14="http://schemas.microsoft.com/office/powerpoint/2010/main" val="2148715224"/>
      </p:ext>
    </p:extLst>
  </p:cSld>
  <p:clrMapOvr>
    <a:masterClrMapping/>
  </p:clrMapOvr>
  <p:transition/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B50C59-0BF7-0F2A-F389-72A54C633B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7B1B4E-554A-2F7D-F255-D643B42E0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Clocked Comparator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3F3EBA0-9A62-0E19-88A8-44EB7B883A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95" y="1119995"/>
            <a:ext cx="4167188" cy="500062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0531D20-8AB8-E982-68BC-19FD9E73F6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3305" y="943422"/>
            <a:ext cx="4800695" cy="5353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336368"/>
      </p:ext>
    </p:extLst>
  </p:cSld>
  <p:clrMapOvr>
    <a:masterClrMapping/>
  </p:clrMapOvr>
  <p:transition/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E5F73B-07F1-3A3C-7CF7-ECE43F041C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29C30C-C80C-F593-4A9C-8A3B75165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Strong-arm latch comparator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B821AC7-051E-982E-08EF-193A3D0D7C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altLang="ko-KR" dirty="0">
                <a:latin typeface="+mj-lt"/>
                <a:cs typeface="Arial" panose="020B0604020202020204" pitchFamily="34" charset="0"/>
              </a:rPr>
              <a:t>Simulation condition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en-US" altLang="ko-KR" dirty="0">
                <a:latin typeface="+mj-lt"/>
                <a:cs typeface="Arial" panose="020B0604020202020204" pitchFamily="34" charset="0"/>
              </a:rPr>
              <a:t>1-stage strong-arm latch comparator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en-US" altLang="ko-KR" dirty="0">
                <a:latin typeface="+mj-lt"/>
                <a:cs typeface="Arial" panose="020B0604020202020204" pitchFamily="34" charset="0"/>
              </a:rPr>
              <a:t>Considered parasitic cap. (by checking PEX result of the layout)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25FEFB9-2032-E48F-A09F-8BD69E5DBB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369" y="2181506"/>
            <a:ext cx="7543800" cy="4371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913160"/>
      </p:ext>
    </p:extLst>
  </p:cSld>
  <p:clrMapOvr>
    <a:masterClrMapping/>
  </p:clrMapOvr>
  <p:transition/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C6933D-5B88-1816-B83F-71DE56CE15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60D036-DA16-16E5-8C75-45B592DB3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Functional simulation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A5372B8-E571-F9EE-B4A9-4A716C675E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24967"/>
            <a:ext cx="9144000" cy="4199633"/>
          </a:xfrm>
          <a:prstGeom prst="rect">
            <a:avLst/>
          </a:prstGeom>
        </p:spPr>
      </p:pic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DEF036A4-55D4-746F-4E57-F5F2B76C5E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950" y="765175"/>
            <a:ext cx="8910638" cy="5788025"/>
          </a:xfrm>
        </p:spPr>
        <p:txBody>
          <a:bodyPr/>
          <a:lstStyle/>
          <a:p>
            <a:r>
              <a:rPr lang="en-US" altLang="ko-KR" dirty="0">
                <a:latin typeface="+mn-ea"/>
                <a:ea typeface="+mn-ea"/>
                <a:cs typeface="Times New Roman" panose="02020603050405020304" pitchFamily="18" charset="0"/>
              </a:rPr>
              <a:t>Functional</a:t>
            </a:r>
          </a:p>
          <a:p>
            <a:pPr lvl="1"/>
            <a:r>
              <a:rPr lang="en-US" altLang="ko-KR" dirty="0">
                <a:latin typeface="+mn-ea"/>
                <a:ea typeface="+mn-ea"/>
                <a:cs typeface="Times New Roman" panose="02020603050405020304" pitchFamily="18" charset="0"/>
              </a:rPr>
              <a:t>Vin sweep: 0.01mV ~ 10mV @ </a:t>
            </a:r>
            <a:r>
              <a:rPr lang="en-US" altLang="ko-KR" dirty="0" err="1">
                <a:latin typeface="+mn-ea"/>
                <a:ea typeface="+mn-ea"/>
                <a:cs typeface="Times New Roman" panose="02020603050405020304" pitchFamily="18" charset="0"/>
              </a:rPr>
              <a:t>Vcm</a:t>
            </a:r>
            <a:r>
              <a:rPr lang="en-US" altLang="ko-KR" dirty="0">
                <a:latin typeface="+mn-ea"/>
                <a:ea typeface="+mn-ea"/>
                <a:cs typeface="Times New Roman" panose="02020603050405020304" pitchFamily="18" charset="0"/>
              </a:rPr>
              <a:t> = 0.5V</a:t>
            </a:r>
          </a:p>
        </p:txBody>
      </p:sp>
    </p:spTree>
    <p:extLst>
      <p:ext uri="{BB962C8B-B14F-4D97-AF65-F5344CB8AC3E}">
        <p14:creationId xmlns:p14="http://schemas.microsoft.com/office/powerpoint/2010/main" val="4184752418"/>
      </p:ext>
    </p:extLst>
  </p:cSld>
  <p:clrMapOvr>
    <a:masterClrMapping/>
  </p:clrMapOvr>
  <p:transition/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B39CC1-DD8A-7C54-7DE5-A308071A40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B0C721-19AD-3469-40AD-44831F730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Input-referred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noise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6E917978-D81F-2F19-9C7A-CD24B68E16A0}"/>
              </a:ext>
            </a:extLst>
          </p:cNvPr>
          <p:cNvGrpSpPr/>
          <p:nvPr/>
        </p:nvGrpSpPr>
        <p:grpSpPr>
          <a:xfrm>
            <a:off x="2145976" y="1421098"/>
            <a:ext cx="4953001" cy="2133600"/>
            <a:chOff x="369681" y="1716901"/>
            <a:chExt cx="3240360" cy="1663052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43ABBB15-23AD-CC97-6993-67FD57B50C77}"/>
                </a:ext>
              </a:extLst>
            </p:cNvPr>
            <p:cNvSpPr/>
            <p:nvPr/>
          </p:nvSpPr>
          <p:spPr>
            <a:xfrm>
              <a:off x="369681" y="1716901"/>
              <a:ext cx="3240360" cy="1663052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7C36593A-2542-5E60-45FA-81EB46BD0B6E}"/>
                </a:ext>
              </a:extLst>
            </p:cNvPr>
            <p:cNvSpPr/>
            <p:nvPr/>
          </p:nvSpPr>
          <p:spPr>
            <a:xfrm>
              <a:off x="457200" y="1963354"/>
              <a:ext cx="1080120" cy="1303409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</a:t>
              </a:r>
              <a:r>
                <a:rPr lang="en-US" altLang="ko-KR" sz="1600" dirty="0" err="1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</a:t>
              </a:r>
              <a:r>
                <a:rPr lang="en-US" altLang="ko-KR" sz="1600" baseline="-25000" dirty="0" err="1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inp</a:t>
              </a:r>
              <a:r>
                <a:rPr lang="en-US" altLang="ko-KR" sz="1600" dirty="0" err="1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-V</a:t>
              </a:r>
              <a:r>
                <a:rPr lang="en-US" altLang="ko-KR" sz="1600" baseline="-25000" dirty="0" err="1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inn</a:t>
              </a:r>
              <a:r>
                <a:rPr lang="en-US" altLang="ko-KR" sz="16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  <a:r>
                <a:rPr lang="ko-KR" altLang="en-US" sz="16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을 </a:t>
              </a:r>
              <a:r>
                <a:rPr lang="en-US" altLang="ko-KR" sz="16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sweep</a:t>
              </a:r>
              <a:r>
                <a:rPr lang="ko-KR" altLang="en-US" sz="16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하며</a:t>
              </a:r>
              <a:endParaRPr lang="en-US" altLang="ko-KR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US" altLang="ko-KR" sz="16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Q&gt;</a:t>
              </a:r>
              <a:r>
                <a:rPr lang="en-US" altLang="ko-KR" sz="1600" dirty="0" err="1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Q</a:t>
              </a:r>
              <a:r>
                <a:rPr lang="en-US" altLang="ko-KR" sz="1600" baseline="-25000" dirty="0" err="1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  <a:r>
                <a:rPr lang="ko-KR" altLang="en-US" sz="16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가 되는 확률을 계산 </a:t>
              </a:r>
            </a:p>
          </p:txBody>
        </p:sp>
        <p:sp>
          <p:nvSpPr>
            <p:cNvPr id="8" name="아래쪽 화살표 8">
              <a:extLst>
                <a:ext uri="{FF2B5EF4-FFF2-40B4-BE49-F238E27FC236}">
                  <a16:creationId xmlns:a16="http://schemas.microsoft.com/office/drawing/2014/main" id="{F46FE468-7675-5C63-FD55-F0A5CBF25372}"/>
                </a:ext>
              </a:extLst>
            </p:cNvPr>
            <p:cNvSpPr/>
            <p:nvPr/>
          </p:nvSpPr>
          <p:spPr>
            <a:xfrm rot="16200000">
              <a:off x="1726179" y="2295449"/>
              <a:ext cx="504056" cy="314891"/>
            </a:xfrm>
            <a:prstGeom prst="downArrow">
              <a:avLst/>
            </a:prstGeom>
            <a:noFill/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C8A9447-1A02-4346-11ED-BE5FC844ED3F}"/>
                </a:ext>
              </a:extLst>
            </p:cNvPr>
            <p:cNvSpPr txBox="1"/>
            <p:nvPr/>
          </p:nvSpPr>
          <p:spPr>
            <a:xfrm>
              <a:off x="1455167" y="2538289"/>
              <a:ext cx="1087293" cy="7436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US" altLang="ko-KR" sz="14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US" altLang="ko-KR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Noise</a:t>
              </a:r>
              <a:endParaRPr lang="ko-KR" altLang="en-US" sz="14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US" altLang="ko-KR" sz="14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F</a:t>
              </a:r>
              <a:r>
                <a:rPr lang="en-US" altLang="ko-KR" sz="1400" b="1" baseline="-25000" dirty="0" err="1">
                  <a:latin typeface="Arial" panose="020B0604020202020204" pitchFamily="34" charset="0"/>
                  <a:cs typeface="Arial" panose="020B0604020202020204" pitchFamily="34" charset="0"/>
                </a:rPr>
                <a:t>max</a:t>
              </a:r>
              <a:r>
                <a:rPr lang="en-US" altLang="ko-KR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=1000GHz</a:t>
              </a:r>
            </a:p>
            <a:p>
              <a:pPr algn="ctr"/>
              <a:r>
                <a:rPr lang="en-US" altLang="ko-KR" sz="14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F</a:t>
              </a:r>
              <a:r>
                <a:rPr lang="en-US" altLang="ko-KR" sz="1400" b="1" baseline="-25000" dirty="0" err="1">
                  <a:latin typeface="Arial" panose="020B0604020202020204" pitchFamily="34" charset="0"/>
                  <a:cs typeface="Arial" panose="020B0604020202020204" pitchFamily="34" charset="0"/>
                </a:rPr>
                <a:t>min</a:t>
              </a:r>
              <a:r>
                <a:rPr lang="en-US" altLang="ko-KR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=1GHz</a:t>
              </a: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660FE94-6670-51BB-B90F-348B9BDE83B5}"/>
                </a:ext>
              </a:extLst>
            </p:cNvPr>
            <p:cNvSpPr/>
            <p:nvPr/>
          </p:nvSpPr>
          <p:spPr>
            <a:xfrm>
              <a:off x="2439162" y="1947400"/>
              <a:ext cx="1080120" cy="1349298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</a:t>
              </a:r>
              <a:r>
                <a:rPr lang="en-US" altLang="ko-KR" sz="1600" dirty="0" err="1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</a:t>
              </a:r>
              <a:r>
                <a:rPr lang="en-US" altLang="ko-KR" sz="1600" baseline="-25000" dirty="0" err="1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inp</a:t>
              </a:r>
              <a:r>
                <a:rPr lang="en-US" altLang="ko-KR" sz="1600" dirty="0" err="1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-V</a:t>
              </a:r>
              <a:r>
                <a:rPr lang="en-US" altLang="ko-KR" sz="1600" baseline="-25000" dirty="0" err="1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inn</a:t>
              </a:r>
              <a:r>
                <a:rPr lang="en-US" altLang="ko-KR" sz="16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  <a:r>
                <a:rPr lang="ko-KR" altLang="en-US" sz="16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에</a:t>
              </a:r>
              <a:endParaRPr lang="en-US" altLang="ko-KR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ko-KR" altLang="en-US" sz="16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따른 </a:t>
              </a:r>
              <a:r>
                <a:rPr lang="en-US" altLang="ko-KR" sz="16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PDF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DC97918-4275-F3E9-3078-554CDAAB869F}"/>
                </a:ext>
              </a:extLst>
            </p:cNvPr>
            <p:cNvSpPr txBox="1"/>
            <p:nvPr/>
          </p:nvSpPr>
          <p:spPr>
            <a:xfrm>
              <a:off x="385336" y="1716901"/>
              <a:ext cx="3034537" cy="2398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accent3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Single transient noise sim </a:t>
              </a:r>
              <a:r>
                <a:rPr lang="en-US" altLang="ko-KR" sz="1400" b="1" dirty="0">
                  <a:solidFill>
                    <a:schemeClr val="accent3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 100 iteration</a:t>
              </a:r>
              <a:endParaRPr lang="ko-KR" altLang="en-US" sz="1400" b="1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289E0756-075B-B0D6-DB37-08909E61B8B6}"/>
              </a:ext>
            </a:extLst>
          </p:cNvPr>
          <p:cNvSpPr txBox="1"/>
          <p:nvPr/>
        </p:nvSpPr>
        <p:spPr>
          <a:xfrm>
            <a:off x="2145976" y="990600"/>
            <a:ext cx="49530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u="sng" cap="small" dirty="0">
                <a:solidFill>
                  <a:schemeClr val="accent3">
                    <a:lumMod val="75000"/>
                  </a:schemeClr>
                </a:solidFill>
                <a:latin typeface="times" panose="02020603050405020304" pitchFamily="18" charset="0"/>
                <a:cs typeface="times" panose="02020603050405020304" pitchFamily="18" charset="0"/>
              </a:rPr>
              <a:t>Comparator noise evaluation flow</a:t>
            </a:r>
            <a:endParaRPr lang="ko-KR" altLang="en-US" sz="1600" b="1" u="sng" cap="small" dirty="0">
              <a:solidFill>
                <a:schemeClr val="accent3">
                  <a:lumMod val="75000"/>
                </a:schemeClr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2DBA3D8E-CA58-7636-6293-F4BE49C6C2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3877569"/>
            <a:ext cx="2818905" cy="2212592"/>
          </a:xfrm>
          <a:prstGeom prst="rect">
            <a:avLst/>
          </a:prstGeom>
          <a:noFill/>
          <a:ln w="22225">
            <a:solidFill>
              <a:schemeClr val="accent3">
                <a:lumMod val="75000"/>
              </a:schemeClr>
            </a:solidFill>
          </a:ln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EA721B81-0F05-B532-AB5E-F936C21B7DDA}"/>
              </a:ext>
            </a:extLst>
          </p:cNvPr>
          <p:cNvSpPr/>
          <p:nvPr/>
        </p:nvSpPr>
        <p:spPr>
          <a:xfrm>
            <a:off x="4704149" y="4732682"/>
            <a:ext cx="281890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/>
            <a:r>
              <a:rPr lang="en-US" altLang="ko-KR" sz="1600" b="1" u="sng" dirty="0">
                <a:solidFill>
                  <a:schemeClr val="accent3">
                    <a:lumMod val="50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Input-referred noise</a:t>
            </a:r>
          </a:p>
          <a:p>
            <a:pPr lvl="1" algn="ctr"/>
            <a:r>
              <a:rPr lang="el-GR" altLang="ko-KR" sz="1600" b="1" u="sng" dirty="0">
                <a:solidFill>
                  <a:schemeClr val="accent3">
                    <a:lumMod val="50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σ</a:t>
            </a:r>
            <a:r>
              <a:rPr lang="en-US" altLang="ko-KR" sz="1600" b="1" u="sng" dirty="0">
                <a:solidFill>
                  <a:schemeClr val="accent3">
                    <a:lumMod val="50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= </a:t>
            </a:r>
            <a:r>
              <a:rPr lang="en-US" altLang="ko-KR" sz="1600" b="1" u="sng" dirty="0">
                <a:solidFill>
                  <a:schemeClr val="accent3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1.442mV</a:t>
            </a:r>
            <a:r>
              <a:rPr lang="en-US" altLang="ko-KR" sz="1600" b="1" u="sng" baseline="-25000" dirty="0">
                <a:solidFill>
                  <a:schemeClr val="accent3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rms</a:t>
            </a:r>
          </a:p>
        </p:txBody>
      </p:sp>
      <p:sp>
        <p:nvSpPr>
          <p:cNvPr id="18" name="아래쪽 화살표 26">
            <a:extLst>
              <a:ext uri="{FF2B5EF4-FFF2-40B4-BE49-F238E27FC236}">
                <a16:creationId xmlns:a16="http://schemas.microsoft.com/office/drawing/2014/main" id="{74EAEBBC-1157-B846-75DE-A792C4D0081C}"/>
              </a:ext>
            </a:extLst>
          </p:cNvPr>
          <p:cNvSpPr/>
          <p:nvPr/>
        </p:nvSpPr>
        <p:spPr>
          <a:xfrm rot="16200000">
            <a:off x="4612540" y="4808215"/>
            <a:ext cx="619529" cy="387028"/>
          </a:xfrm>
          <a:prstGeom prst="downArrow">
            <a:avLst/>
          </a:prstGeom>
          <a:noFill/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7454222"/>
      </p:ext>
    </p:extLst>
  </p:cSld>
  <p:clrMapOvr>
    <a:masterClrMapping/>
  </p:clrMapOvr>
  <p:transition/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CC8A4C-ED5C-B02D-9B4A-5C4C4C6948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01DD06-13F8-293A-1A13-CFACE15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Input-referred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noise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9E06A29-3E0B-AEE3-C44A-05B8F188C4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950" y="765175"/>
            <a:ext cx="8910638" cy="5788025"/>
          </a:xfrm>
        </p:spPr>
        <p:txBody>
          <a:bodyPr/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altLang="ko-KR" dirty="0">
                <a:latin typeface="+mj-lt"/>
                <a:cs typeface="Arial" panose="020B0604020202020204" pitchFamily="34" charset="0"/>
              </a:rPr>
              <a:t>Python script</a:t>
            </a:r>
            <a:r>
              <a:rPr lang="ko-KR" altLang="en-US" dirty="0">
                <a:latin typeface="+mj-lt"/>
                <a:cs typeface="Arial" panose="020B0604020202020204" pitchFamily="34" charset="0"/>
              </a:rPr>
              <a:t>를 활용하여 측정</a:t>
            </a:r>
            <a:endParaRPr lang="en-US" altLang="ko-KR" baseline="-25000" dirty="0">
              <a:latin typeface="+mj-lt"/>
              <a:cs typeface="Arial" panose="020B0604020202020204" pitchFamily="34" charset="0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B8263CE9-1EA0-4800-F7AD-4F98F21315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7263" y="2049916"/>
            <a:ext cx="3096344" cy="131975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76251DF4-3DC7-8C36-99F1-99244DBCCEE5}"/>
              </a:ext>
            </a:extLst>
          </p:cNvPr>
          <p:cNvGrpSpPr/>
          <p:nvPr/>
        </p:nvGrpSpPr>
        <p:grpSpPr>
          <a:xfrm>
            <a:off x="1415175" y="1947722"/>
            <a:ext cx="2830719" cy="1565896"/>
            <a:chOff x="3201520" y="3534627"/>
            <a:chExt cx="5284478" cy="2702685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6572A5D1-C938-F6C5-489D-98EC2DA3C6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16333"/>
            <a:stretch/>
          </p:blipFill>
          <p:spPr>
            <a:xfrm>
              <a:off x="3201520" y="3534627"/>
              <a:ext cx="5284478" cy="2702685"/>
            </a:xfrm>
            <a:prstGeom prst="rect">
              <a:avLst/>
            </a:prstGeom>
            <a:ln w="19050">
              <a:noFill/>
            </a:ln>
          </p:spPr>
        </p:pic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27454935-F737-9CFE-1B91-4052D0E75C37}"/>
                </a:ext>
              </a:extLst>
            </p:cNvPr>
            <p:cNvCxnSpPr/>
            <p:nvPr/>
          </p:nvCxnSpPr>
          <p:spPr>
            <a:xfrm>
              <a:off x="5888892" y="3880082"/>
              <a:ext cx="492666" cy="70928"/>
            </a:xfrm>
            <a:prstGeom prst="straightConnector1">
              <a:avLst/>
            </a:prstGeom>
            <a:ln w="19050">
              <a:noFill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화살표 연결선 19">
              <a:extLst>
                <a:ext uri="{FF2B5EF4-FFF2-40B4-BE49-F238E27FC236}">
                  <a16:creationId xmlns:a16="http://schemas.microsoft.com/office/drawing/2014/main" id="{2FFFF6C8-FDDD-D258-14EF-6BA0710D41DE}"/>
                </a:ext>
              </a:extLst>
            </p:cNvPr>
            <p:cNvCxnSpPr/>
            <p:nvPr/>
          </p:nvCxnSpPr>
          <p:spPr>
            <a:xfrm flipV="1">
              <a:off x="5818916" y="4541529"/>
              <a:ext cx="481276" cy="74536"/>
            </a:xfrm>
            <a:prstGeom prst="straightConnector1">
              <a:avLst/>
            </a:prstGeom>
            <a:ln w="19050">
              <a:noFill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48C9590-7B1E-15D5-886E-A75FF7ACE2A6}"/>
                </a:ext>
              </a:extLst>
            </p:cNvPr>
            <p:cNvSpPr txBox="1"/>
            <p:nvPr/>
          </p:nvSpPr>
          <p:spPr>
            <a:xfrm>
              <a:off x="5033282" y="3729858"/>
              <a:ext cx="931945" cy="531213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rb</a:t>
              </a:r>
              <a:r>
                <a:rPr lang="en-US" altLang="ko-KR" sz="1400" b="1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endParaRPr lang="ko-KR" altLang="en-US" sz="1400" b="1" baseline="-25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F7707BB-2C96-5C60-FA68-8D46212D849A}"/>
                </a:ext>
              </a:extLst>
            </p:cNvPr>
            <p:cNvSpPr txBox="1"/>
            <p:nvPr/>
          </p:nvSpPr>
          <p:spPr>
            <a:xfrm>
              <a:off x="6381559" y="5180818"/>
              <a:ext cx="1566478" cy="531213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Q-</a:t>
              </a:r>
              <a:r>
                <a:rPr lang="en-US" altLang="ko-KR" sz="14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Q</a:t>
              </a:r>
              <a:r>
                <a:rPr lang="en-US" altLang="ko-KR" sz="1400" b="1" baseline="-25000" dirty="0" err="1"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  <a:endParaRPr lang="ko-KR" altLang="en-US" sz="1400" b="1" baseline="-25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D276961A-58C8-ADDD-B487-FFFD60C40BD7}"/>
                </a:ext>
              </a:extLst>
            </p:cNvPr>
            <p:cNvSpPr/>
            <p:nvPr/>
          </p:nvSpPr>
          <p:spPr>
            <a:xfrm>
              <a:off x="7668344" y="3592316"/>
              <a:ext cx="792088" cy="144016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22691B0-A621-A53B-6F14-FF14D9C0FF5E}"/>
                </a:ext>
              </a:extLst>
            </p:cNvPr>
            <p:cNvSpPr txBox="1"/>
            <p:nvPr/>
          </p:nvSpPr>
          <p:spPr>
            <a:xfrm>
              <a:off x="5015501" y="4238937"/>
              <a:ext cx="931945" cy="531213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sb</a:t>
              </a:r>
              <a:r>
                <a:rPr lang="en-US" altLang="ko-KR" sz="1400" b="1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endParaRPr lang="ko-KR" altLang="en-US" sz="1400" b="1" baseline="-25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F491D3A4-7DBA-2DFF-593C-F016ED7DDBD4}"/>
              </a:ext>
            </a:extLst>
          </p:cNvPr>
          <p:cNvSpPr txBox="1"/>
          <p:nvPr/>
        </p:nvSpPr>
        <p:spPr>
          <a:xfrm>
            <a:off x="5217262" y="1752600"/>
            <a:ext cx="30963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1000GHz Noise simulation</a:t>
            </a:r>
            <a:endParaRPr lang="ko-KR" altLang="en-US" sz="140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오른쪽 화살표 5">
            <a:extLst>
              <a:ext uri="{FF2B5EF4-FFF2-40B4-BE49-F238E27FC236}">
                <a16:creationId xmlns:a16="http://schemas.microsoft.com/office/drawing/2014/main" id="{A2DF6CF1-2080-03AC-66CF-90F6846B130D}"/>
              </a:ext>
            </a:extLst>
          </p:cNvPr>
          <p:cNvSpPr/>
          <p:nvPr/>
        </p:nvSpPr>
        <p:spPr>
          <a:xfrm>
            <a:off x="4419600" y="2569604"/>
            <a:ext cx="623957" cy="140189"/>
          </a:xfrm>
          <a:prstGeom prst="rightArrow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202D6C2-C61E-B2BE-A1C7-692B576C0504}"/>
              </a:ext>
            </a:extLst>
          </p:cNvPr>
          <p:cNvSpPr txBox="1"/>
          <p:nvPr/>
        </p:nvSpPr>
        <p:spPr>
          <a:xfrm>
            <a:off x="1272244" y="1636230"/>
            <a:ext cx="33813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Single transient noise sim </a:t>
            </a:r>
            <a:r>
              <a:rPr lang="en-US" altLang="ko-KR" sz="1400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waveform</a:t>
            </a:r>
            <a:endParaRPr lang="ko-KR" altLang="en-US" sz="140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6191012-5F1F-9251-B6D7-3A294A8BD173}"/>
              </a:ext>
            </a:extLst>
          </p:cNvPr>
          <p:cNvSpPr txBox="1"/>
          <p:nvPr/>
        </p:nvSpPr>
        <p:spPr>
          <a:xfrm>
            <a:off x="1415175" y="3576214"/>
            <a:ext cx="68984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At </a:t>
            </a:r>
            <a:r>
              <a:rPr lang="en-US" altLang="ko-KR" sz="1400" dirty="0" err="1">
                <a:latin typeface="Arial" panose="020B0604020202020204" pitchFamily="34" charset="0"/>
                <a:cs typeface="Arial" panose="020B0604020202020204" pitchFamily="34" charset="0"/>
              </a:rPr>
              <a:t>Vinp</a:t>
            </a:r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en-US" altLang="ko-KR" sz="1400" dirty="0" err="1">
                <a:latin typeface="Arial" panose="020B0604020202020204" pitchFamily="34" charset="0"/>
                <a:cs typeface="Arial" panose="020B0604020202020204" pitchFamily="34" charset="0"/>
              </a:rPr>
              <a:t>Vinn</a:t>
            </a:r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, noise alters decision noise</a:t>
            </a:r>
            <a:endParaRPr lang="ko-KR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8B89716-F1EA-CC65-286A-B9D3F6F2CF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114800"/>
            <a:ext cx="9144000" cy="1100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142892"/>
      </p:ext>
    </p:extLst>
  </p:cSld>
  <p:clrMapOvr>
    <a:masterClrMapping/>
  </p:clrMapOvr>
  <p:transition/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686AC0-B588-5930-DCB6-121A06351A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1FD689-34DE-4D85-2FBB-CDAA8E4635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Offset voltage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C58035F-D82C-8890-6ED1-795D89970120}"/>
              </a:ext>
            </a:extLst>
          </p:cNvPr>
          <p:cNvSpPr/>
          <p:nvPr/>
        </p:nvSpPr>
        <p:spPr>
          <a:xfrm>
            <a:off x="4391522" y="4710115"/>
            <a:ext cx="320585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/>
            <a:r>
              <a:rPr lang="en-US" altLang="ko-KR" sz="1600" b="1" u="sng" dirty="0">
                <a:solidFill>
                  <a:schemeClr val="accent3">
                    <a:lumMod val="50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Offset Voltage</a:t>
            </a:r>
          </a:p>
          <a:p>
            <a:pPr lvl="1" algn="ctr"/>
            <a:r>
              <a:rPr lang="el-GR" altLang="ko-KR" sz="1600" b="1" dirty="0">
                <a:solidFill>
                  <a:schemeClr val="accent3">
                    <a:lumMod val="50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σ</a:t>
            </a:r>
            <a:r>
              <a:rPr lang="en-US" altLang="ko-KR" sz="1600" b="1" dirty="0">
                <a:solidFill>
                  <a:schemeClr val="accent3">
                    <a:lumMod val="50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1600" b="1" u="sng" dirty="0">
                <a:solidFill>
                  <a:schemeClr val="accent3">
                    <a:lumMod val="50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= </a:t>
            </a:r>
            <a:r>
              <a:rPr lang="en-US" altLang="ko-KR" sz="1600" b="1" u="sng" dirty="0">
                <a:solidFill>
                  <a:schemeClr val="accent3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26.8mV</a:t>
            </a:r>
            <a:r>
              <a:rPr lang="en-US" altLang="ko-KR" sz="1600" b="1" u="sng" baseline="-25000" dirty="0">
                <a:solidFill>
                  <a:schemeClr val="accent3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rms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E67491E9-9FAC-F405-45DD-DEE71D7F807A}"/>
              </a:ext>
            </a:extLst>
          </p:cNvPr>
          <p:cNvGrpSpPr/>
          <p:nvPr/>
        </p:nvGrpSpPr>
        <p:grpSpPr>
          <a:xfrm>
            <a:off x="2518698" y="1218709"/>
            <a:ext cx="4105942" cy="2343059"/>
            <a:chOff x="369681" y="1716901"/>
            <a:chExt cx="3240360" cy="166305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4BA2DAB2-9C6D-31FB-DE78-5D106A2DDD16}"/>
                </a:ext>
              </a:extLst>
            </p:cNvPr>
            <p:cNvSpPr/>
            <p:nvPr/>
          </p:nvSpPr>
          <p:spPr>
            <a:xfrm>
              <a:off x="369681" y="1716901"/>
              <a:ext cx="3240360" cy="1663052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F5D27A76-B562-EFAE-0EB9-C3400EE79A17}"/>
                </a:ext>
              </a:extLst>
            </p:cNvPr>
            <p:cNvSpPr/>
            <p:nvPr/>
          </p:nvSpPr>
          <p:spPr>
            <a:xfrm>
              <a:off x="457200" y="1963354"/>
              <a:ext cx="1080120" cy="1303409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</a:t>
              </a:r>
              <a:r>
                <a:rPr lang="en-US" altLang="ko-KR" sz="1600" dirty="0" err="1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</a:t>
              </a:r>
              <a:r>
                <a:rPr lang="en-US" altLang="ko-KR" sz="1600" baseline="-25000" dirty="0" err="1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inp</a:t>
              </a:r>
              <a:r>
                <a:rPr lang="en-US" altLang="ko-KR" sz="1600" dirty="0" err="1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-V</a:t>
              </a:r>
              <a:r>
                <a:rPr lang="en-US" altLang="ko-KR" sz="1600" baseline="-25000" dirty="0" err="1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inn</a:t>
              </a:r>
              <a:r>
                <a:rPr lang="en-US" altLang="ko-KR" sz="16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  <a:r>
                <a:rPr lang="ko-KR" altLang="en-US" sz="16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을 </a:t>
              </a:r>
              <a:r>
                <a:rPr lang="en-US" altLang="ko-KR" sz="16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sweep</a:t>
              </a:r>
              <a:r>
                <a:rPr lang="ko-KR" altLang="en-US" sz="16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하며</a:t>
              </a:r>
              <a:endParaRPr lang="en-US" altLang="ko-KR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US" altLang="ko-KR" sz="16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Q&gt;</a:t>
              </a:r>
              <a:r>
                <a:rPr lang="en-US" altLang="ko-KR" sz="1600" dirty="0" err="1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Q</a:t>
              </a:r>
              <a:r>
                <a:rPr lang="en-US" altLang="ko-KR" sz="1600" baseline="-25000" dirty="0" err="1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  <a:r>
                <a:rPr lang="ko-KR" altLang="en-US" sz="16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가 되는 </a:t>
              </a:r>
              <a:r>
                <a:rPr lang="en-US" altLang="ko-KR" sz="16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</a:t>
              </a:r>
              <a:r>
                <a:rPr lang="en-US" altLang="ko-KR" sz="1600" dirty="0" err="1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</a:t>
              </a:r>
              <a:r>
                <a:rPr lang="en-US" altLang="ko-KR" sz="1600" baseline="-25000" dirty="0" err="1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inp</a:t>
              </a:r>
              <a:r>
                <a:rPr lang="en-US" altLang="ko-KR" sz="1600" dirty="0" err="1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-V</a:t>
              </a:r>
              <a:r>
                <a:rPr lang="en-US" altLang="ko-KR" sz="1600" baseline="-25000" dirty="0" err="1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inn</a:t>
              </a:r>
              <a:r>
                <a:rPr lang="en-US" altLang="ko-KR" sz="16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) </a:t>
              </a:r>
              <a:r>
                <a:rPr lang="ko-KR" altLang="en-US" sz="16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측정</a:t>
              </a:r>
            </a:p>
          </p:txBody>
        </p:sp>
        <p:sp>
          <p:nvSpPr>
            <p:cNvPr id="19" name="아래쪽 화살표 8">
              <a:extLst>
                <a:ext uri="{FF2B5EF4-FFF2-40B4-BE49-F238E27FC236}">
                  <a16:creationId xmlns:a16="http://schemas.microsoft.com/office/drawing/2014/main" id="{E8A778D5-384E-2654-24BF-CDA36AE4F4B6}"/>
                </a:ext>
              </a:extLst>
            </p:cNvPr>
            <p:cNvSpPr/>
            <p:nvPr/>
          </p:nvSpPr>
          <p:spPr>
            <a:xfrm rot="16200000">
              <a:off x="1726179" y="2295449"/>
              <a:ext cx="504056" cy="314891"/>
            </a:xfrm>
            <a:prstGeom prst="downArrow">
              <a:avLst/>
            </a:prstGeom>
            <a:noFill/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B5001FA-E389-AFB9-9783-2EEC12391657}"/>
                </a:ext>
              </a:extLst>
            </p:cNvPr>
            <p:cNvSpPr txBox="1"/>
            <p:nvPr/>
          </p:nvSpPr>
          <p:spPr>
            <a:xfrm>
              <a:off x="1514165" y="2659126"/>
              <a:ext cx="969297" cy="4943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US" altLang="ko-KR" sz="14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US" altLang="ko-KR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Monte-Carlo</a:t>
              </a:r>
            </a:p>
            <a:p>
              <a:pPr algn="ctr"/>
              <a:r>
                <a:rPr lang="en-US" altLang="ko-KR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Simulation</a:t>
              </a: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39C3A52F-7EF6-F76E-9705-C949510D58AB}"/>
                </a:ext>
              </a:extLst>
            </p:cNvPr>
            <p:cNvSpPr/>
            <p:nvPr/>
          </p:nvSpPr>
          <p:spPr>
            <a:xfrm>
              <a:off x="2439162" y="1947400"/>
              <a:ext cx="1080120" cy="1349298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</a:t>
              </a:r>
              <a:r>
                <a:rPr lang="en-US" altLang="ko-KR" sz="1600" dirty="0" err="1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</a:t>
              </a:r>
              <a:r>
                <a:rPr lang="en-US" altLang="ko-KR" sz="1600" baseline="-25000" dirty="0" err="1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inp</a:t>
              </a:r>
              <a:r>
                <a:rPr lang="en-US" altLang="ko-KR" sz="1600" dirty="0" err="1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-V</a:t>
              </a:r>
              <a:r>
                <a:rPr lang="en-US" altLang="ko-KR" sz="1600" baseline="-25000" dirty="0" err="1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inn</a:t>
              </a:r>
              <a:r>
                <a:rPr lang="en-US" altLang="ko-KR" sz="16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  <a:r>
                <a:rPr lang="ko-KR" altLang="en-US" sz="16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에</a:t>
              </a:r>
              <a:endParaRPr lang="en-US" altLang="ko-KR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ko-KR" altLang="en-US" sz="16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따른 </a:t>
              </a:r>
              <a:r>
                <a:rPr lang="en-US" altLang="ko-KR" sz="16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PDF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F5B415E-6823-F3AB-F889-433DDBD8FC94}"/>
                </a:ext>
              </a:extLst>
            </p:cNvPr>
            <p:cNvSpPr txBox="1"/>
            <p:nvPr/>
          </p:nvSpPr>
          <p:spPr>
            <a:xfrm>
              <a:off x="385336" y="1716901"/>
              <a:ext cx="3034537" cy="2059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accent3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Single transient MC. sim </a:t>
              </a:r>
              <a:r>
                <a:rPr lang="en-US" altLang="ko-KR" sz="1400" b="1" dirty="0">
                  <a:solidFill>
                    <a:schemeClr val="accent3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 30 iteration</a:t>
              </a:r>
              <a:endParaRPr lang="ko-KR" altLang="en-US" sz="1400" b="1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9C79E39C-3D23-31E1-16D8-06FEE999BA31}"/>
              </a:ext>
            </a:extLst>
          </p:cNvPr>
          <p:cNvSpPr txBox="1"/>
          <p:nvPr/>
        </p:nvSpPr>
        <p:spPr>
          <a:xfrm>
            <a:off x="2518698" y="838200"/>
            <a:ext cx="41059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u="sng" cap="small" dirty="0">
                <a:solidFill>
                  <a:schemeClr val="accent3">
                    <a:lumMod val="75000"/>
                  </a:schemeClr>
                </a:solidFill>
                <a:latin typeface="times" panose="02020603050405020304" pitchFamily="18" charset="0"/>
                <a:cs typeface="times" panose="02020603050405020304" pitchFamily="18" charset="0"/>
              </a:rPr>
              <a:t>Offset Voltage evaluation flow</a:t>
            </a:r>
            <a:endParaRPr lang="ko-KR" altLang="en-US" sz="1600" b="1" u="sng" cap="small" dirty="0">
              <a:solidFill>
                <a:schemeClr val="accent3">
                  <a:lumMod val="75000"/>
                </a:schemeClr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3BA43BBD-23BE-32AA-255F-D5DD510500A5}"/>
              </a:ext>
            </a:extLst>
          </p:cNvPr>
          <p:cNvGrpSpPr/>
          <p:nvPr/>
        </p:nvGrpSpPr>
        <p:grpSpPr>
          <a:xfrm>
            <a:off x="1905000" y="3939846"/>
            <a:ext cx="2710183" cy="2446346"/>
            <a:chOff x="2196673" y="3627618"/>
            <a:chExt cx="1656361" cy="1495114"/>
          </a:xfrm>
        </p:grpSpPr>
        <p:cxnSp>
          <p:nvCxnSpPr>
            <p:cNvPr id="25" name="직선 화살표 연결선 24">
              <a:extLst>
                <a:ext uri="{FF2B5EF4-FFF2-40B4-BE49-F238E27FC236}">
                  <a16:creationId xmlns:a16="http://schemas.microsoft.com/office/drawing/2014/main" id="{3C7755AC-64F7-0664-3254-F5C2A56CD20D}"/>
                </a:ext>
              </a:extLst>
            </p:cNvPr>
            <p:cNvCxnSpPr>
              <a:cxnSpLocks/>
            </p:cNvCxnSpPr>
            <p:nvPr/>
          </p:nvCxnSpPr>
          <p:spPr>
            <a:xfrm>
              <a:off x="2249565" y="4008040"/>
              <a:ext cx="1457119" cy="0"/>
            </a:xfrm>
            <a:prstGeom prst="straightConnector1">
              <a:avLst/>
            </a:prstGeom>
            <a:ln w="28575">
              <a:solidFill>
                <a:schemeClr val="accent3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화살표 연결선 25">
              <a:extLst>
                <a:ext uri="{FF2B5EF4-FFF2-40B4-BE49-F238E27FC236}">
                  <a16:creationId xmlns:a16="http://schemas.microsoft.com/office/drawing/2014/main" id="{A97B5BA5-7924-5357-A7E6-A118C88194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80357" y="3674479"/>
              <a:ext cx="0" cy="673946"/>
            </a:xfrm>
            <a:prstGeom prst="straightConnector1">
              <a:avLst/>
            </a:prstGeom>
            <a:ln w="28575">
              <a:solidFill>
                <a:schemeClr val="accent3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2CDBE79-D9AD-191B-796D-88E0D76E8993}"/>
                </a:ext>
              </a:extLst>
            </p:cNvPr>
            <p:cNvSpPr txBox="1"/>
            <p:nvPr/>
          </p:nvSpPr>
          <p:spPr>
            <a:xfrm>
              <a:off x="3257710" y="4002638"/>
              <a:ext cx="572593" cy="1692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V</a:t>
              </a:r>
              <a:r>
                <a:rPr lang="en-US" altLang="ko-KR" sz="1200" b="1" baseline="-25000" dirty="0" err="1">
                  <a:latin typeface="Arial" panose="020B0604020202020204" pitchFamily="34" charset="0"/>
                  <a:cs typeface="Arial" panose="020B0604020202020204" pitchFamily="34" charset="0"/>
                </a:rPr>
                <a:t>inp</a:t>
              </a:r>
              <a:r>
                <a:rPr lang="en-US" altLang="ko-KR" sz="12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-V</a:t>
              </a:r>
              <a:r>
                <a:rPr lang="en-US" altLang="ko-KR" sz="1200" b="1" baseline="-25000" dirty="0" err="1">
                  <a:latin typeface="Arial" panose="020B0604020202020204" pitchFamily="34" charset="0"/>
                  <a:cs typeface="Arial" panose="020B0604020202020204" pitchFamily="34" charset="0"/>
                </a:rPr>
                <a:t>inn</a:t>
              </a:r>
              <a:endParaRPr lang="ko-KR" altLang="en-US" sz="1200" b="1" baseline="-25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786B57F-8931-400B-11B8-135D575CCBA2}"/>
                </a:ext>
              </a:extLst>
            </p:cNvPr>
            <p:cNvSpPr txBox="1"/>
            <p:nvPr/>
          </p:nvSpPr>
          <p:spPr>
            <a:xfrm>
              <a:off x="2631539" y="3627618"/>
              <a:ext cx="385940" cy="1692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latin typeface="Arial" panose="020B0604020202020204" pitchFamily="34" charset="0"/>
                  <a:cs typeface="Arial" panose="020B0604020202020204" pitchFamily="34" charset="0"/>
                </a:rPr>
                <a:t>Q-</a:t>
              </a:r>
              <a:r>
                <a:rPr lang="en-US" altLang="ko-KR" sz="12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Q</a:t>
              </a:r>
              <a:r>
                <a:rPr lang="en-US" altLang="ko-KR" sz="1200" b="1" baseline="-25000" dirty="0" err="1"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  <a:endParaRPr lang="ko-KR" altLang="en-US" sz="1200" b="1" baseline="-25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29" name="꺾인 연결선 39">
              <a:extLst>
                <a:ext uri="{FF2B5EF4-FFF2-40B4-BE49-F238E27FC236}">
                  <a16:creationId xmlns:a16="http://schemas.microsoft.com/office/drawing/2014/main" id="{27E93A48-7368-BAC0-521A-0B03EE5627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60471" y="3827574"/>
              <a:ext cx="1384950" cy="386966"/>
            </a:xfrm>
            <a:prstGeom prst="bentConnector3">
              <a:avLst>
                <a:gd name="adj1" fmla="val 33494"/>
              </a:avLst>
            </a:prstGeom>
            <a:ln w="285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78FFB93A-5E5F-0553-9009-22700621DDAD}"/>
                </a:ext>
              </a:extLst>
            </p:cNvPr>
            <p:cNvSpPr/>
            <p:nvPr/>
          </p:nvSpPr>
          <p:spPr>
            <a:xfrm>
              <a:off x="2196673" y="3651967"/>
              <a:ext cx="1610362" cy="1470765"/>
            </a:xfrm>
            <a:prstGeom prst="rect">
              <a:avLst/>
            </a:prstGeom>
            <a:noFill/>
            <a:ln w="41275"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F6BDD44B-CA51-7D76-6755-3469238EEABC}"/>
                </a:ext>
              </a:extLst>
            </p:cNvPr>
            <p:cNvCxnSpPr>
              <a:cxnSpLocks/>
            </p:cNvCxnSpPr>
            <p:nvPr/>
          </p:nvCxnSpPr>
          <p:spPr>
            <a:xfrm>
              <a:off x="2762220" y="3944509"/>
              <a:ext cx="431805" cy="0"/>
            </a:xfrm>
            <a:prstGeom prst="line">
              <a:avLst/>
            </a:prstGeom>
            <a:ln w="47625">
              <a:solidFill>
                <a:schemeClr val="accent3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꺾인 연결선 53">
              <a:extLst>
                <a:ext uri="{FF2B5EF4-FFF2-40B4-BE49-F238E27FC236}">
                  <a16:creationId xmlns:a16="http://schemas.microsoft.com/office/drawing/2014/main" id="{58F56017-5A0A-4169-C03A-A4CD3E28B00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94135" y="3830650"/>
              <a:ext cx="951287" cy="383889"/>
            </a:xfrm>
            <a:prstGeom prst="bentConnector3">
              <a:avLst>
                <a:gd name="adj1" fmla="val 56008"/>
              </a:avLst>
            </a:prstGeom>
            <a:ln w="285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아래쪽 화살표 62">
              <a:extLst>
                <a:ext uri="{FF2B5EF4-FFF2-40B4-BE49-F238E27FC236}">
                  <a16:creationId xmlns:a16="http://schemas.microsoft.com/office/drawing/2014/main" id="{52798D35-A8C6-7E9C-83F5-6B5435CA97A7}"/>
                </a:ext>
              </a:extLst>
            </p:cNvPr>
            <p:cNvSpPr/>
            <p:nvPr/>
          </p:nvSpPr>
          <p:spPr>
            <a:xfrm>
              <a:off x="2820576" y="4044278"/>
              <a:ext cx="54006" cy="438506"/>
            </a:xfrm>
            <a:prstGeom prst="downArrow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4" name="직선 화살표 연결선 33">
              <a:extLst>
                <a:ext uri="{FF2B5EF4-FFF2-40B4-BE49-F238E27FC236}">
                  <a16:creationId xmlns:a16="http://schemas.microsoft.com/office/drawing/2014/main" id="{376346FA-F8FC-6314-05E8-A4C45FBA7A0E}"/>
                </a:ext>
              </a:extLst>
            </p:cNvPr>
            <p:cNvCxnSpPr>
              <a:cxnSpLocks/>
            </p:cNvCxnSpPr>
            <p:nvPr/>
          </p:nvCxnSpPr>
          <p:spPr>
            <a:xfrm>
              <a:off x="2278137" y="4965267"/>
              <a:ext cx="1457119" cy="0"/>
            </a:xfrm>
            <a:prstGeom prst="straightConnector1">
              <a:avLst/>
            </a:prstGeom>
            <a:ln w="28575">
              <a:solidFill>
                <a:schemeClr val="accent3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화살표 연결선 34">
              <a:extLst>
                <a:ext uri="{FF2B5EF4-FFF2-40B4-BE49-F238E27FC236}">
                  <a16:creationId xmlns:a16="http://schemas.microsoft.com/office/drawing/2014/main" id="{E75E96E4-E503-4EBA-8DFD-1B069868A1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80357" y="4378846"/>
              <a:ext cx="0" cy="673946"/>
            </a:xfrm>
            <a:prstGeom prst="straightConnector1">
              <a:avLst/>
            </a:prstGeom>
            <a:ln w="28575">
              <a:solidFill>
                <a:schemeClr val="accent3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ED47C079-831A-05F5-1E65-AE64A2289504}"/>
                </a:ext>
              </a:extLst>
            </p:cNvPr>
            <p:cNvCxnSpPr>
              <a:cxnSpLocks/>
            </p:cNvCxnSpPr>
            <p:nvPr/>
          </p:nvCxnSpPr>
          <p:spPr>
            <a:xfrm>
              <a:off x="3310727" y="4780754"/>
              <a:ext cx="0" cy="177942"/>
            </a:xfrm>
            <a:prstGeom prst="line">
              <a:avLst/>
            </a:prstGeom>
            <a:ln w="25400"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자유형 61">
              <a:extLst>
                <a:ext uri="{FF2B5EF4-FFF2-40B4-BE49-F238E27FC236}">
                  <a16:creationId xmlns:a16="http://schemas.microsoft.com/office/drawing/2014/main" id="{B7E901B8-FB51-3696-D9AD-5BC696FA29EF}"/>
                </a:ext>
              </a:extLst>
            </p:cNvPr>
            <p:cNvSpPr/>
            <p:nvPr/>
          </p:nvSpPr>
          <p:spPr>
            <a:xfrm>
              <a:off x="2293978" y="4475179"/>
              <a:ext cx="1364717" cy="434183"/>
            </a:xfrm>
            <a:custGeom>
              <a:avLst/>
              <a:gdLst>
                <a:gd name="connsiteX0" fmla="*/ 0 w 1803400"/>
                <a:gd name="connsiteY0" fmla="*/ 412862 h 412862"/>
                <a:gd name="connsiteX1" fmla="*/ 571500 w 1803400"/>
                <a:gd name="connsiteY1" fmla="*/ 273162 h 412862"/>
                <a:gd name="connsiteX2" fmla="*/ 901700 w 1803400"/>
                <a:gd name="connsiteY2" fmla="*/ 112 h 412862"/>
                <a:gd name="connsiteX3" fmla="*/ 1270000 w 1803400"/>
                <a:gd name="connsiteY3" fmla="*/ 241412 h 412862"/>
                <a:gd name="connsiteX4" fmla="*/ 1803400 w 1803400"/>
                <a:gd name="connsiteY4" fmla="*/ 381112 h 412862"/>
                <a:gd name="connsiteX0" fmla="*/ 0 w 1803400"/>
                <a:gd name="connsiteY0" fmla="*/ 412844 h 412844"/>
                <a:gd name="connsiteX1" fmla="*/ 545936 w 1803400"/>
                <a:gd name="connsiteY1" fmla="*/ 215098 h 412844"/>
                <a:gd name="connsiteX2" fmla="*/ 901700 w 1803400"/>
                <a:gd name="connsiteY2" fmla="*/ 94 h 412844"/>
                <a:gd name="connsiteX3" fmla="*/ 1270000 w 1803400"/>
                <a:gd name="connsiteY3" fmla="*/ 241394 h 412844"/>
                <a:gd name="connsiteX4" fmla="*/ 1803400 w 1803400"/>
                <a:gd name="connsiteY4" fmla="*/ 381094 h 412844"/>
                <a:gd name="connsiteX0" fmla="*/ 0 w 1803400"/>
                <a:gd name="connsiteY0" fmla="*/ 412751 h 412751"/>
                <a:gd name="connsiteX1" fmla="*/ 545936 w 1803400"/>
                <a:gd name="connsiteY1" fmla="*/ 215005 h 412751"/>
                <a:gd name="connsiteX2" fmla="*/ 901700 w 1803400"/>
                <a:gd name="connsiteY2" fmla="*/ 1 h 412751"/>
                <a:gd name="connsiteX3" fmla="*/ 1295564 w 1803400"/>
                <a:gd name="connsiteY3" fmla="*/ 215503 h 412751"/>
                <a:gd name="connsiteX4" fmla="*/ 1803400 w 1803400"/>
                <a:gd name="connsiteY4" fmla="*/ 381001 h 412751"/>
                <a:gd name="connsiteX0" fmla="*/ 0 w 1803400"/>
                <a:gd name="connsiteY0" fmla="*/ 413100 h 413100"/>
                <a:gd name="connsiteX1" fmla="*/ 545936 w 1803400"/>
                <a:gd name="connsiteY1" fmla="*/ 215354 h 413100"/>
                <a:gd name="connsiteX2" fmla="*/ 901700 w 1803400"/>
                <a:gd name="connsiteY2" fmla="*/ 350 h 413100"/>
                <a:gd name="connsiteX3" fmla="*/ 1244436 w 1803400"/>
                <a:gd name="connsiteY3" fmla="*/ 267449 h 413100"/>
                <a:gd name="connsiteX4" fmla="*/ 1803400 w 1803400"/>
                <a:gd name="connsiteY4" fmla="*/ 381350 h 413100"/>
                <a:gd name="connsiteX0" fmla="*/ 0 w 1803400"/>
                <a:gd name="connsiteY0" fmla="*/ 412831 h 412831"/>
                <a:gd name="connsiteX1" fmla="*/ 571500 w 1803400"/>
                <a:gd name="connsiteY1" fmla="*/ 240883 h 412831"/>
                <a:gd name="connsiteX2" fmla="*/ 901700 w 1803400"/>
                <a:gd name="connsiteY2" fmla="*/ 81 h 412831"/>
                <a:gd name="connsiteX3" fmla="*/ 1244436 w 1803400"/>
                <a:gd name="connsiteY3" fmla="*/ 267180 h 412831"/>
                <a:gd name="connsiteX4" fmla="*/ 1803400 w 1803400"/>
                <a:gd name="connsiteY4" fmla="*/ 381081 h 412831"/>
                <a:gd name="connsiteX0" fmla="*/ 0 w 1803400"/>
                <a:gd name="connsiteY0" fmla="*/ 490203 h 490203"/>
                <a:gd name="connsiteX1" fmla="*/ 571500 w 1803400"/>
                <a:gd name="connsiteY1" fmla="*/ 318255 h 490203"/>
                <a:gd name="connsiteX2" fmla="*/ 908091 w 1803400"/>
                <a:gd name="connsiteY2" fmla="*/ 59 h 490203"/>
                <a:gd name="connsiteX3" fmla="*/ 1244436 w 1803400"/>
                <a:gd name="connsiteY3" fmla="*/ 344552 h 490203"/>
                <a:gd name="connsiteX4" fmla="*/ 1803400 w 1803400"/>
                <a:gd name="connsiteY4" fmla="*/ 458453 h 490203"/>
                <a:gd name="connsiteX0" fmla="*/ 0 w 1803400"/>
                <a:gd name="connsiteY0" fmla="*/ 490145 h 490145"/>
                <a:gd name="connsiteX1" fmla="*/ 571500 w 1803400"/>
                <a:gd name="connsiteY1" fmla="*/ 318197 h 490145"/>
                <a:gd name="connsiteX2" fmla="*/ 908091 w 1803400"/>
                <a:gd name="connsiteY2" fmla="*/ 1 h 490145"/>
                <a:gd name="connsiteX3" fmla="*/ 1270000 w 1803400"/>
                <a:gd name="connsiteY3" fmla="*/ 318696 h 490145"/>
                <a:gd name="connsiteX4" fmla="*/ 1803400 w 1803400"/>
                <a:gd name="connsiteY4" fmla="*/ 458395 h 490145"/>
                <a:gd name="connsiteX0" fmla="*/ 0 w 1803400"/>
                <a:gd name="connsiteY0" fmla="*/ 490210 h 490210"/>
                <a:gd name="connsiteX1" fmla="*/ 577891 w 1803400"/>
                <a:gd name="connsiteY1" fmla="*/ 292464 h 490210"/>
                <a:gd name="connsiteX2" fmla="*/ 908091 w 1803400"/>
                <a:gd name="connsiteY2" fmla="*/ 66 h 490210"/>
                <a:gd name="connsiteX3" fmla="*/ 1270000 w 1803400"/>
                <a:gd name="connsiteY3" fmla="*/ 318761 h 490210"/>
                <a:gd name="connsiteX4" fmla="*/ 1803400 w 1803400"/>
                <a:gd name="connsiteY4" fmla="*/ 458460 h 490210"/>
                <a:gd name="connsiteX0" fmla="*/ 0 w 1809791"/>
                <a:gd name="connsiteY0" fmla="*/ 490210 h 490210"/>
                <a:gd name="connsiteX1" fmla="*/ 577891 w 1809791"/>
                <a:gd name="connsiteY1" fmla="*/ 292464 h 490210"/>
                <a:gd name="connsiteX2" fmla="*/ 908091 w 1809791"/>
                <a:gd name="connsiteY2" fmla="*/ 66 h 490210"/>
                <a:gd name="connsiteX3" fmla="*/ 1270000 w 1809791"/>
                <a:gd name="connsiteY3" fmla="*/ 318761 h 490210"/>
                <a:gd name="connsiteX4" fmla="*/ 1809791 w 1809791"/>
                <a:gd name="connsiteY4" fmla="*/ 486397 h 490210"/>
                <a:gd name="connsiteX0" fmla="*/ 0 w 1831360"/>
                <a:gd name="connsiteY0" fmla="*/ 490210 h 509446"/>
                <a:gd name="connsiteX1" fmla="*/ 577891 w 1831360"/>
                <a:gd name="connsiteY1" fmla="*/ 292464 h 509446"/>
                <a:gd name="connsiteX2" fmla="*/ 908091 w 1831360"/>
                <a:gd name="connsiteY2" fmla="*/ 66 h 509446"/>
                <a:gd name="connsiteX3" fmla="*/ 1270000 w 1831360"/>
                <a:gd name="connsiteY3" fmla="*/ 318761 h 509446"/>
                <a:gd name="connsiteX4" fmla="*/ 1831360 w 1831360"/>
                <a:gd name="connsiteY4" fmla="*/ 509446 h 509446"/>
                <a:gd name="connsiteX0" fmla="*/ 0 w 1831360"/>
                <a:gd name="connsiteY0" fmla="*/ 490210 h 509446"/>
                <a:gd name="connsiteX1" fmla="*/ 577891 w 1831360"/>
                <a:gd name="connsiteY1" fmla="*/ 292464 h 509446"/>
                <a:gd name="connsiteX2" fmla="*/ 920074 w 1831360"/>
                <a:gd name="connsiteY2" fmla="*/ 66 h 509446"/>
                <a:gd name="connsiteX3" fmla="*/ 1270000 w 1831360"/>
                <a:gd name="connsiteY3" fmla="*/ 318761 h 509446"/>
                <a:gd name="connsiteX4" fmla="*/ 1831360 w 1831360"/>
                <a:gd name="connsiteY4" fmla="*/ 509446 h 509446"/>
                <a:gd name="connsiteX0" fmla="*/ 0 w 1831360"/>
                <a:gd name="connsiteY0" fmla="*/ 490191 h 509427"/>
                <a:gd name="connsiteX1" fmla="*/ 597064 w 1831360"/>
                <a:gd name="connsiteY1" fmla="*/ 296636 h 509427"/>
                <a:gd name="connsiteX2" fmla="*/ 920074 w 1831360"/>
                <a:gd name="connsiteY2" fmla="*/ 47 h 509427"/>
                <a:gd name="connsiteX3" fmla="*/ 1270000 w 1831360"/>
                <a:gd name="connsiteY3" fmla="*/ 318742 h 509427"/>
                <a:gd name="connsiteX4" fmla="*/ 1831360 w 1831360"/>
                <a:gd name="connsiteY4" fmla="*/ 509427 h 509427"/>
                <a:gd name="connsiteX0" fmla="*/ 0 w 1831360"/>
                <a:gd name="connsiteY0" fmla="*/ 490162 h 509398"/>
                <a:gd name="connsiteX1" fmla="*/ 597064 w 1831360"/>
                <a:gd name="connsiteY1" fmla="*/ 296607 h 509398"/>
                <a:gd name="connsiteX2" fmla="*/ 920074 w 1831360"/>
                <a:gd name="connsiteY2" fmla="*/ 18 h 509398"/>
                <a:gd name="connsiteX3" fmla="*/ 1262811 w 1831360"/>
                <a:gd name="connsiteY3" fmla="*/ 310332 h 509398"/>
                <a:gd name="connsiteX4" fmla="*/ 1831360 w 1831360"/>
                <a:gd name="connsiteY4" fmla="*/ 509398 h 509398"/>
                <a:gd name="connsiteX0" fmla="*/ 0 w 1831360"/>
                <a:gd name="connsiteY0" fmla="*/ 490162 h 509398"/>
                <a:gd name="connsiteX1" fmla="*/ 597064 w 1831360"/>
                <a:gd name="connsiteY1" fmla="*/ 296607 h 509398"/>
                <a:gd name="connsiteX2" fmla="*/ 927264 w 1831360"/>
                <a:gd name="connsiteY2" fmla="*/ 18 h 509398"/>
                <a:gd name="connsiteX3" fmla="*/ 1262811 w 1831360"/>
                <a:gd name="connsiteY3" fmla="*/ 310332 h 509398"/>
                <a:gd name="connsiteX4" fmla="*/ 1831360 w 1831360"/>
                <a:gd name="connsiteY4" fmla="*/ 509398 h 509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31360" h="509398">
                  <a:moveTo>
                    <a:pt x="0" y="490162"/>
                  </a:moveTo>
                  <a:cubicBezTo>
                    <a:pt x="210608" y="454708"/>
                    <a:pt x="442520" y="378298"/>
                    <a:pt x="597064" y="296607"/>
                  </a:cubicBezTo>
                  <a:cubicBezTo>
                    <a:pt x="751608" y="214916"/>
                    <a:pt x="816306" y="-2269"/>
                    <a:pt x="927264" y="18"/>
                  </a:cubicBezTo>
                  <a:cubicBezTo>
                    <a:pt x="1038222" y="2305"/>
                    <a:pt x="1112128" y="225435"/>
                    <a:pt x="1262811" y="310332"/>
                  </a:cubicBezTo>
                  <a:cubicBezTo>
                    <a:pt x="1413494" y="395229"/>
                    <a:pt x="1727643" y="501990"/>
                    <a:pt x="1831360" y="509398"/>
                  </a:cubicBezTo>
                </a:path>
              </a:pathLst>
            </a:custGeom>
            <a:noFill/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8" name="직선 화살표 연결선 37">
              <a:extLst>
                <a:ext uri="{FF2B5EF4-FFF2-40B4-BE49-F238E27FC236}">
                  <a16:creationId xmlns:a16="http://schemas.microsoft.com/office/drawing/2014/main" id="{F9398A0E-229B-0A1B-CFD4-0FD6F2730DF3}"/>
                </a:ext>
              </a:extLst>
            </p:cNvPr>
            <p:cNvCxnSpPr>
              <a:cxnSpLocks/>
            </p:cNvCxnSpPr>
            <p:nvPr/>
          </p:nvCxnSpPr>
          <p:spPr>
            <a:xfrm>
              <a:off x="2976338" y="4965267"/>
              <a:ext cx="334390" cy="0"/>
            </a:xfrm>
            <a:prstGeom prst="straightConnector1">
              <a:avLst/>
            </a:prstGeom>
            <a:ln w="25400">
              <a:solidFill>
                <a:schemeClr val="accent3">
                  <a:lumMod val="7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20FA7A5-A29F-8B56-4AC1-2625A025EAC1}"/>
                </a:ext>
              </a:extLst>
            </p:cNvPr>
            <p:cNvSpPr txBox="1"/>
            <p:nvPr/>
          </p:nvSpPr>
          <p:spPr>
            <a:xfrm>
              <a:off x="2515130" y="4285185"/>
              <a:ext cx="385940" cy="1692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latin typeface="Arial" panose="020B0604020202020204" pitchFamily="34" charset="0"/>
                  <a:cs typeface="Arial" panose="020B0604020202020204" pitchFamily="34" charset="0"/>
                </a:rPr>
                <a:t>PDF</a:t>
              </a:r>
              <a:endParaRPr lang="ko-KR" altLang="en-US" sz="1200" b="1" baseline="-25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FC2AE7DC-0E4C-F71E-B1A9-D6147E725B47}"/>
                </a:ext>
              </a:extLst>
            </p:cNvPr>
            <p:cNvSpPr txBox="1"/>
            <p:nvPr/>
          </p:nvSpPr>
          <p:spPr>
            <a:xfrm>
              <a:off x="3280441" y="4947879"/>
              <a:ext cx="572593" cy="1692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V</a:t>
              </a:r>
              <a:r>
                <a:rPr lang="en-US" altLang="ko-KR" sz="1200" b="1" baseline="-25000" dirty="0" err="1">
                  <a:latin typeface="Arial" panose="020B0604020202020204" pitchFamily="34" charset="0"/>
                  <a:cs typeface="Arial" panose="020B0604020202020204" pitchFamily="34" charset="0"/>
                </a:rPr>
                <a:t>inp</a:t>
              </a:r>
              <a:r>
                <a:rPr lang="en-US" altLang="ko-KR" sz="12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-V</a:t>
              </a:r>
              <a:r>
                <a:rPr lang="en-US" altLang="ko-KR" sz="1200" b="1" baseline="-25000" dirty="0" err="1">
                  <a:latin typeface="Arial" panose="020B0604020202020204" pitchFamily="34" charset="0"/>
                  <a:cs typeface="Arial" panose="020B0604020202020204" pitchFamily="34" charset="0"/>
                </a:rPr>
                <a:t>inn</a:t>
              </a:r>
              <a:endParaRPr lang="ko-KR" altLang="en-US" sz="1200" b="1" baseline="-25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AB6393DF-E433-A0AF-AF8A-008B24646A89}"/>
                </a:ext>
              </a:extLst>
            </p:cNvPr>
            <p:cNvSpPr txBox="1"/>
            <p:nvPr/>
          </p:nvSpPr>
          <p:spPr>
            <a:xfrm>
              <a:off x="3038214" y="4796828"/>
              <a:ext cx="256802" cy="1692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altLang="ko-KR" sz="1200" b="1" dirty="0">
                  <a:solidFill>
                    <a:schemeClr val="accent3">
                      <a:lumMod val="50000"/>
                    </a:schemeClr>
                  </a:solidFill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σ</a:t>
              </a:r>
              <a:endParaRPr lang="ko-KR" altLang="en-US" sz="1200" dirty="0"/>
            </a:p>
          </p:txBody>
        </p:sp>
      </p:grpSp>
      <p:sp>
        <p:nvSpPr>
          <p:cNvPr id="53" name="아래쪽 화살표 26">
            <a:extLst>
              <a:ext uri="{FF2B5EF4-FFF2-40B4-BE49-F238E27FC236}">
                <a16:creationId xmlns:a16="http://schemas.microsoft.com/office/drawing/2014/main" id="{282DBB04-F893-CFD5-5347-AC7BB88E3E6E}"/>
              </a:ext>
            </a:extLst>
          </p:cNvPr>
          <p:cNvSpPr/>
          <p:nvPr/>
        </p:nvSpPr>
        <p:spPr>
          <a:xfrm rot="16200000">
            <a:off x="4785206" y="4808215"/>
            <a:ext cx="619529" cy="387028"/>
          </a:xfrm>
          <a:prstGeom prst="downArrow">
            <a:avLst/>
          </a:prstGeom>
          <a:noFill/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3705143"/>
      </p:ext>
    </p:extLst>
  </p:cSld>
  <p:clrMapOvr>
    <a:masterClrMapping/>
  </p:clrMapOvr>
  <p:transition/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5F6FC1-3708-2BEF-A2D9-38F68FC428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8C771F-5E60-E889-573F-FF83A1DB8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Offset voltage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5DAF704-C568-AED0-511A-8CCDFA5B42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950" y="765175"/>
            <a:ext cx="8910638" cy="5788025"/>
          </a:xfrm>
        </p:spPr>
        <p:txBody>
          <a:bodyPr/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altLang="ko-KR" dirty="0">
                <a:latin typeface="+mj-lt"/>
                <a:cs typeface="Arial" panose="020B0604020202020204" pitchFamily="34" charset="0"/>
              </a:rPr>
              <a:t>Python script</a:t>
            </a:r>
            <a:r>
              <a:rPr lang="ko-KR" altLang="en-US" dirty="0">
                <a:latin typeface="+mj-lt"/>
                <a:cs typeface="Arial" panose="020B0604020202020204" pitchFamily="34" charset="0"/>
              </a:rPr>
              <a:t>를 활용하여 측정</a:t>
            </a:r>
            <a:endParaRPr lang="en-US" altLang="ko-KR" baseline="-25000" dirty="0">
              <a:latin typeface="+mj-lt"/>
              <a:cs typeface="Arial" panose="020B0604020202020204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7807679-DC54-1011-C010-6069242F7B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87" y="2352675"/>
            <a:ext cx="8201025" cy="215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771776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0042E9-2D20-7508-28FD-A77628EA5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.lib 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작성 방법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28ABB3D-F545-A908-CD8C-174842B16C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altLang="ko-KR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  <a:cs typeface="Times New Roman" panose="02020603050405020304" pitchFamily="18" charset="0"/>
              </a:rPr>
              <a:t>.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Times New Roman" panose="02020603050405020304" pitchFamily="18" charset="0"/>
              </a:rPr>
              <a:t>lib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Times New Roman" panose="02020603050405020304" pitchFamily="18" charset="0"/>
              </a:rPr>
              <a:t>명령어</a:t>
            </a:r>
            <a:endParaRPr lang="en-US" altLang="ko-KR" dirty="0">
              <a:solidFill>
                <a:schemeClr val="bg1">
                  <a:lumMod val="50000"/>
                </a:schemeClr>
              </a:solidFill>
              <a:latin typeface="+mn-ea"/>
              <a:ea typeface="+mn-ea"/>
              <a:cs typeface="Times New Roman" panose="02020603050405020304" pitchFamily="18" charset="0"/>
            </a:endParaRPr>
          </a:p>
          <a:p>
            <a:pPr lvl="1" algn="just"/>
            <a:r>
              <a:rPr lang="ko-KR" alt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  <a:cs typeface="Times New Roman" panose="02020603050405020304" pitchFamily="18" charset="0"/>
              </a:rPr>
              <a:t>회로에서 사용하는 소자</a:t>
            </a:r>
            <a:r>
              <a:rPr lang="en-US" altLang="ko-KR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lang="ko-KR" alt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  <a:cs typeface="Times New Roman" panose="02020603050405020304" pitchFamily="18" charset="0"/>
              </a:rPr>
              <a:t>트랜지스터</a:t>
            </a:r>
            <a:r>
              <a:rPr lang="en-US" altLang="ko-KR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  <a:cs typeface="Times New Roman" panose="02020603050405020304" pitchFamily="18" charset="0"/>
              </a:rPr>
              <a:t>, </a:t>
            </a:r>
            <a:r>
              <a:rPr lang="ko-KR" alt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  <a:cs typeface="Times New Roman" panose="02020603050405020304" pitchFamily="18" charset="0"/>
              </a:rPr>
              <a:t>다이오드 등</a:t>
            </a:r>
            <a:r>
              <a:rPr lang="en-US" altLang="ko-KR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  <a:cs typeface="Times New Roman" panose="02020603050405020304" pitchFamily="18" charset="0"/>
              </a:rPr>
              <a:t>)</a:t>
            </a:r>
            <a:r>
              <a:rPr lang="ko-KR" alt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  <a:cs typeface="Times New Roman" panose="02020603050405020304" pitchFamily="18" charset="0"/>
              </a:rPr>
              <a:t>의 특성을 정의하는 모델을 포함하는 파일을 불러오는 명령어</a:t>
            </a:r>
            <a:endParaRPr lang="en-US" altLang="ko-KR" sz="1800" b="0" i="0" dirty="0">
              <a:solidFill>
                <a:schemeClr val="bg1">
                  <a:lumMod val="50000"/>
                </a:schemeClr>
              </a:solidFill>
              <a:effectLst/>
              <a:latin typeface="+mn-ea"/>
              <a:ea typeface="+mn-ea"/>
              <a:cs typeface="Times New Roman" panose="02020603050405020304" pitchFamily="18" charset="0"/>
            </a:endParaRPr>
          </a:p>
          <a:p>
            <a:pPr lvl="1" algn="just"/>
            <a:r>
              <a:rPr lang="ko-KR" alt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  <a:cs typeface="Times New Roman" panose="02020603050405020304" pitchFamily="18" charset="0"/>
              </a:rPr>
              <a:t>회로 시뮬레이션에 필요한 소자의 동작 특성을 지정하는 데 사용</a:t>
            </a:r>
            <a:endParaRPr lang="en-US" altLang="ko-KR" sz="1800" b="0" i="0" dirty="0">
              <a:solidFill>
                <a:schemeClr val="bg1">
                  <a:lumMod val="50000"/>
                </a:schemeClr>
              </a:solidFill>
              <a:effectLst/>
              <a:latin typeface="+mn-ea"/>
              <a:ea typeface="+mn-ea"/>
              <a:cs typeface="Times New Roman" panose="02020603050405020304" pitchFamily="18" charset="0"/>
            </a:endParaRPr>
          </a:p>
          <a:p>
            <a:pPr algn="just"/>
            <a:r>
              <a:rPr lang="en-US" altLang="ko-KR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  <a:cs typeface="Times New Roman" panose="02020603050405020304" pitchFamily="18" charset="0"/>
              </a:rPr>
              <a:t>.lib </a:t>
            </a:r>
            <a:r>
              <a:rPr lang="ko-KR" altLang="en-US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  <a:cs typeface="Times New Roman" panose="02020603050405020304" pitchFamily="18" charset="0"/>
              </a:rPr>
              <a:t>작성 방법</a:t>
            </a:r>
            <a:endParaRPr lang="en-US" altLang="ko-KR" b="0" i="0" dirty="0">
              <a:solidFill>
                <a:schemeClr val="bg1">
                  <a:lumMod val="50000"/>
                </a:schemeClr>
              </a:solidFill>
              <a:effectLst/>
              <a:latin typeface="+mn-ea"/>
              <a:ea typeface="+mn-ea"/>
              <a:cs typeface="Times New Roman" panose="02020603050405020304" pitchFamily="18" charset="0"/>
            </a:endParaRPr>
          </a:p>
          <a:p>
            <a:pPr lvl="1" algn="just"/>
            <a:r>
              <a:rPr lang="en-US" altLang="ko-KR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  <a:cs typeface="Times New Roman" panose="02020603050405020304" pitchFamily="18" charset="0"/>
              </a:rPr>
              <a:t>.lib ‘</a:t>
            </a:r>
            <a:r>
              <a:rPr lang="ko-KR" alt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  <a:cs typeface="Times New Roman" panose="02020603050405020304" pitchFamily="18" charset="0"/>
              </a:rPr>
              <a:t>파일경로</a:t>
            </a:r>
            <a:r>
              <a:rPr lang="en-US" altLang="ko-KR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  <a:cs typeface="Times New Roman" panose="02020603050405020304" pitchFamily="18" charset="0"/>
              </a:rPr>
              <a:t>\</a:t>
            </a:r>
            <a:r>
              <a:rPr lang="ko-KR" alt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  <a:cs typeface="Times New Roman" panose="02020603050405020304" pitchFamily="18" charset="0"/>
              </a:rPr>
              <a:t>파일명</a:t>
            </a:r>
            <a:r>
              <a:rPr lang="en-US" altLang="ko-KR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  <a:cs typeface="Times New Roman" panose="02020603050405020304" pitchFamily="18" charset="0"/>
              </a:rPr>
              <a:t>.</a:t>
            </a:r>
            <a:r>
              <a:rPr lang="ko-KR" alt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  <a:cs typeface="Times New Roman" panose="02020603050405020304" pitchFamily="18" charset="0"/>
              </a:rPr>
              <a:t>확장자</a:t>
            </a:r>
            <a:r>
              <a:rPr lang="en-US" altLang="ko-KR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  <a:cs typeface="Times New Roman" panose="02020603050405020304" pitchFamily="18" charset="0"/>
              </a:rPr>
              <a:t>’</a:t>
            </a: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ko-KR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  <a:cs typeface="Times New Roman" panose="02020603050405020304" pitchFamily="18" charset="0"/>
              </a:rPr>
              <a:t>option</a:t>
            </a:r>
            <a:endParaRPr lang="en-US" altLang="ko-KR" sz="1800" dirty="0">
              <a:solidFill>
                <a:schemeClr val="bg1">
                  <a:lumMod val="50000"/>
                </a:schemeClr>
              </a:solidFill>
              <a:latin typeface="+mn-ea"/>
              <a:ea typeface="+mn-ea"/>
              <a:cs typeface="Times New Roman" panose="02020603050405020304" pitchFamily="18" charset="0"/>
            </a:endParaRPr>
          </a:p>
          <a:p>
            <a:pPr lvl="1" algn="just"/>
            <a:r>
              <a:rPr lang="ko-KR" alt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  <a:cs typeface="Times New Roman" panose="02020603050405020304" pitchFamily="18" charset="0"/>
              </a:rPr>
              <a:t>예</a:t>
            </a:r>
            <a:r>
              <a:rPr lang="en-US" altLang="ko-KR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  <a:cs typeface="Times New Roman" panose="02020603050405020304" pitchFamily="18" charset="0"/>
              </a:rPr>
              <a:t>) .lib ‘C:\</a:t>
            </a:r>
            <a:r>
              <a:rPr lang="en-US" altLang="ko-KR" sz="18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  <a:cs typeface="Times New Roman" panose="02020603050405020304" pitchFamily="18" charset="0"/>
              </a:rPr>
              <a:t>Hspice_lib</a:t>
            </a:r>
            <a:r>
              <a:rPr lang="en-US" altLang="ko-KR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  <a:cs typeface="Times New Roman" panose="02020603050405020304" pitchFamily="18" charset="0"/>
              </a:rPr>
              <a:t>\dong_18\MS180BB_Rev1p9.lib’ </a:t>
            </a:r>
            <a:r>
              <a:rPr lang="en-US" altLang="ko-KR" sz="18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  <a:cs typeface="Times New Roman" panose="02020603050405020304" pitchFamily="18" charset="0"/>
              </a:rPr>
              <a:t>tt</a:t>
            </a:r>
            <a:endParaRPr lang="en-US" altLang="ko-KR" sz="1800" dirty="0">
              <a:solidFill>
                <a:schemeClr val="bg1">
                  <a:lumMod val="50000"/>
                </a:schemeClr>
              </a:solidFill>
              <a:latin typeface="+mn-ea"/>
              <a:ea typeface="+mn-ea"/>
              <a:cs typeface="Times New Roman" panose="02020603050405020304" pitchFamily="18" charset="0"/>
            </a:endParaRPr>
          </a:p>
          <a:p>
            <a:pPr lvl="1" algn="just"/>
            <a:r>
              <a:rPr lang="ko-KR" alt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  <a:cs typeface="Times New Roman" panose="02020603050405020304" pitchFamily="18" charset="0"/>
              </a:rPr>
              <a:t>여기서 </a:t>
            </a:r>
            <a:r>
              <a:rPr lang="en-US" altLang="ko-KR" sz="18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  <a:cs typeface="Times New Roman" panose="02020603050405020304" pitchFamily="18" charset="0"/>
              </a:rPr>
              <a:t>tt</a:t>
            </a:r>
            <a:r>
              <a:rPr lang="ko-KR" alt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  <a:cs typeface="Times New Roman" panose="02020603050405020304" pitchFamily="18" charset="0"/>
              </a:rPr>
              <a:t>는 </a:t>
            </a:r>
            <a:r>
              <a:rPr lang="en-US" altLang="ko-KR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  <a:cs typeface="Times New Roman" panose="02020603050405020304" pitchFamily="18" charset="0"/>
              </a:rPr>
              <a:t>NMOS, PMOS</a:t>
            </a:r>
            <a:r>
              <a:rPr lang="ko-KR" alt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  <a:cs typeface="Times New Roman" panose="02020603050405020304" pitchFamily="18" charset="0"/>
              </a:rPr>
              <a:t>가 </a:t>
            </a:r>
            <a:r>
              <a:rPr lang="en-US" altLang="ko-KR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  <a:cs typeface="Times New Roman" panose="02020603050405020304" pitchFamily="18" charset="0"/>
              </a:rPr>
              <a:t>Typical </a:t>
            </a:r>
            <a:r>
              <a:rPr lang="ko-KR" alt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  <a:cs typeface="Times New Roman" panose="02020603050405020304" pitchFamily="18" charset="0"/>
              </a:rPr>
              <a:t>조건임을 의미한다</a:t>
            </a:r>
            <a:r>
              <a:rPr lang="en-US" altLang="ko-KR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91310484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E3E497-36CE-3E2E-4C7E-DD927B345B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8213C7-4F27-B767-0F39-370818A0D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.include 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작성 방법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956CFB4-8043-5233-70A6-39FD84DCC8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Times New Roman" panose="02020603050405020304" pitchFamily="18" charset="0"/>
              </a:rPr>
              <a:t>.include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Times New Roman" panose="02020603050405020304" pitchFamily="18" charset="0"/>
              </a:rPr>
              <a:t>명령어</a:t>
            </a:r>
            <a:endParaRPr lang="en-US" altLang="ko-KR" dirty="0">
              <a:solidFill>
                <a:schemeClr val="bg1">
                  <a:lumMod val="50000"/>
                </a:schemeClr>
              </a:solidFill>
              <a:latin typeface="+mn-ea"/>
              <a:ea typeface="+mn-ea"/>
              <a:cs typeface="Times New Roman" panose="02020603050405020304" pitchFamily="18" charset="0"/>
            </a:endParaRPr>
          </a:p>
          <a:p>
            <a:pPr lvl="1" algn="just"/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Times New Roman" panose="02020603050405020304" pitchFamily="18" charset="0"/>
              </a:rPr>
              <a:t>외부 파일을 포함하는 명령어</a:t>
            </a:r>
            <a:endParaRPr lang="en-US" altLang="ko-KR" sz="1800" dirty="0">
              <a:solidFill>
                <a:schemeClr val="bg1">
                  <a:lumMod val="50000"/>
                </a:schemeClr>
              </a:solidFill>
              <a:latin typeface="+mn-ea"/>
              <a:ea typeface="+mn-ea"/>
              <a:cs typeface="Times New Roman" panose="02020603050405020304" pitchFamily="18" charset="0"/>
            </a:endParaRPr>
          </a:p>
          <a:p>
            <a:pPr lvl="1" algn="just"/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Times New Roman" panose="02020603050405020304" pitchFamily="18" charset="0"/>
              </a:rPr>
              <a:t>여러 파일을 사용하는 경우 특정 파일을 불러와 사용할 수 있음</a:t>
            </a:r>
            <a:endParaRPr lang="en-US" altLang="ko-KR" sz="1800" dirty="0">
              <a:solidFill>
                <a:schemeClr val="bg1">
                  <a:lumMod val="50000"/>
                </a:schemeClr>
              </a:solidFill>
              <a:latin typeface="+mn-ea"/>
              <a:ea typeface="+mn-ea"/>
              <a:cs typeface="Times New Roman" panose="02020603050405020304" pitchFamily="18" charset="0"/>
            </a:endParaRPr>
          </a:p>
          <a:p>
            <a:pPr algn="just"/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Times New Roman" panose="02020603050405020304" pitchFamily="18" charset="0"/>
              </a:rPr>
              <a:t>.include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Times New Roman" panose="02020603050405020304" pitchFamily="18" charset="0"/>
              </a:rPr>
              <a:t>작성 방법</a:t>
            </a:r>
            <a:endParaRPr lang="en-US" altLang="ko-KR" dirty="0">
              <a:solidFill>
                <a:schemeClr val="bg1">
                  <a:lumMod val="50000"/>
                </a:schemeClr>
              </a:solidFill>
              <a:latin typeface="+mn-ea"/>
              <a:ea typeface="+mn-ea"/>
              <a:cs typeface="Times New Roman" panose="02020603050405020304" pitchFamily="18" charset="0"/>
            </a:endParaRPr>
          </a:p>
          <a:p>
            <a:pPr lvl="1" algn="just"/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Times New Roman" panose="02020603050405020304" pitchFamily="18" charset="0"/>
              </a:rPr>
              <a:t>.include ‘</a:t>
            </a:r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Times New Roman" panose="02020603050405020304" pitchFamily="18" charset="0"/>
              </a:rPr>
              <a:t>파일 경로</a:t>
            </a: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Times New Roman" panose="02020603050405020304" pitchFamily="18" charset="0"/>
              </a:rPr>
              <a:t>/</a:t>
            </a:r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Times New Roman" panose="02020603050405020304" pitchFamily="18" charset="0"/>
              </a:rPr>
              <a:t>파일 이름</a:t>
            </a: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Times New Roman" panose="02020603050405020304" pitchFamily="18" charset="0"/>
              </a:rPr>
              <a:t>’</a:t>
            </a:r>
          </a:p>
          <a:p>
            <a:pPr lvl="1" algn="just"/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Times New Roman" panose="02020603050405020304" pitchFamily="18" charset="0"/>
              </a:rPr>
              <a:t>예</a:t>
            </a: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Times New Roman" panose="02020603050405020304" pitchFamily="18" charset="0"/>
              </a:rPr>
              <a:t>) .include ‘C:/</a:t>
            </a:r>
            <a:r>
              <a:rPr lang="en-US" altLang="ko-KR" sz="1800" dirty="0" err="1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Times New Roman" panose="02020603050405020304" pitchFamily="18" charset="0"/>
              </a:rPr>
              <a:t>spice_models</a:t>
            </a: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Times New Roman" panose="02020603050405020304" pitchFamily="18" charset="0"/>
              </a:rPr>
              <a:t>/</a:t>
            </a:r>
            <a:r>
              <a:rPr lang="en-US" altLang="ko-KR" sz="1800" dirty="0" err="1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Times New Roman" panose="02020603050405020304" pitchFamily="18" charset="0"/>
              </a:rPr>
              <a:t>transistor_model.sp</a:t>
            </a: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Times New Roman" panose="02020603050405020304" pitchFamily="18" charset="0"/>
              </a:rPr>
              <a:t>’</a:t>
            </a:r>
          </a:p>
          <a:p>
            <a:pPr lvl="1" algn="just"/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Times New Roman" panose="02020603050405020304" pitchFamily="18" charset="0"/>
              </a:rPr>
              <a:t>파일 경로는 절대 경로 또는 상대 경로로 지정 가능</a:t>
            </a:r>
            <a:endParaRPr lang="en-US" altLang="ko-KR" sz="1800" dirty="0">
              <a:solidFill>
                <a:schemeClr val="bg1">
                  <a:lumMod val="50000"/>
                </a:schemeClr>
              </a:solidFill>
              <a:latin typeface="+mn-ea"/>
              <a:ea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3120699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25B9AE-0CCD-614B-4DE6-3210BFF7F9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BEA481-C170-F018-0AF6-B8F07BCA82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.option 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작성 방법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A649E97-55DD-B626-F2DD-1EAFF33155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Times New Roman" panose="02020603050405020304" pitchFamily="18" charset="0"/>
              </a:rPr>
              <a:t>.option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Times New Roman" panose="02020603050405020304" pitchFamily="18" charset="0"/>
              </a:rPr>
              <a:t>명령어</a:t>
            </a:r>
            <a:endParaRPr lang="en-US" altLang="ko-KR" dirty="0">
              <a:solidFill>
                <a:schemeClr val="bg1">
                  <a:lumMod val="50000"/>
                </a:schemeClr>
              </a:solidFill>
              <a:latin typeface="+mn-ea"/>
              <a:ea typeface="+mn-ea"/>
              <a:cs typeface="Times New Roman" panose="02020603050405020304" pitchFamily="18" charset="0"/>
            </a:endParaRPr>
          </a:p>
          <a:p>
            <a:pPr lvl="6" algn="just"/>
            <a:r>
              <a:rPr lang="ko-KR" altLang="en-US" sz="22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Times New Roman" panose="02020603050405020304" pitchFamily="18" charset="0"/>
              </a:rPr>
              <a:t>시뮬레이션 설정을 조정하는 데 사용</a:t>
            </a:r>
            <a:endParaRPr lang="en-US" altLang="ko-KR" sz="2200" dirty="0">
              <a:solidFill>
                <a:schemeClr val="bg1">
                  <a:lumMod val="50000"/>
                </a:schemeClr>
              </a:solidFill>
              <a:latin typeface="+mn-ea"/>
              <a:ea typeface="+mn-ea"/>
              <a:cs typeface="Times New Roman" panose="02020603050405020304" pitchFamily="18" charset="0"/>
            </a:endParaRPr>
          </a:p>
          <a:p>
            <a:pPr lvl="1" algn="just"/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Times New Roman" panose="02020603050405020304" pitchFamily="18" charset="0"/>
              </a:rPr>
              <a:t>시뮬레이션의 성능</a:t>
            </a: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Times New Roman" panose="02020603050405020304" pitchFamily="18" charset="0"/>
              </a:rPr>
              <a:t>, </a:t>
            </a:r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Times New Roman" panose="02020603050405020304" pitchFamily="18" charset="0"/>
              </a:rPr>
              <a:t>정확성</a:t>
            </a: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Times New Roman" panose="02020603050405020304" pitchFamily="18" charset="0"/>
              </a:rPr>
              <a:t>, </a:t>
            </a:r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Times New Roman" panose="02020603050405020304" pitchFamily="18" charset="0"/>
              </a:rPr>
              <a:t>출력 형식 등을 제어 가능</a:t>
            </a:r>
            <a:endParaRPr lang="en-US" altLang="ko-KR" sz="1800" dirty="0">
              <a:solidFill>
                <a:schemeClr val="bg1">
                  <a:lumMod val="50000"/>
                </a:schemeClr>
              </a:solidFill>
              <a:latin typeface="+mn-ea"/>
              <a:ea typeface="+mn-ea"/>
              <a:cs typeface="Times New Roman" panose="02020603050405020304" pitchFamily="18" charset="0"/>
            </a:endParaRPr>
          </a:p>
          <a:p>
            <a:pPr algn="just"/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Times New Roman" panose="02020603050405020304" pitchFamily="18" charset="0"/>
              </a:rPr>
              <a:t>.option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Times New Roman" panose="02020603050405020304" pitchFamily="18" charset="0"/>
              </a:rPr>
              <a:t>작성 방법</a:t>
            </a:r>
            <a:endParaRPr lang="en-US" altLang="ko-KR" dirty="0">
              <a:solidFill>
                <a:schemeClr val="bg1">
                  <a:lumMod val="50000"/>
                </a:schemeClr>
              </a:solidFill>
              <a:latin typeface="+mn-ea"/>
              <a:ea typeface="+mn-ea"/>
              <a:cs typeface="Times New Roman" panose="02020603050405020304" pitchFamily="18" charset="0"/>
            </a:endParaRPr>
          </a:p>
          <a:p>
            <a:pPr lvl="1" algn="just"/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Times New Roman" panose="02020603050405020304" pitchFamily="18" charset="0"/>
              </a:rPr>
              <a:t>.option</a:t>
            </a:r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Times New Roman" panose="02020603050405020304" pitchFamily="18" charset="0"/>
              </a:rPr>
              <a:t> 옵션이름</a:t>
            </a: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Times New Roman" panose="02020603050405020304" pitchFamily="18" charset="0"/>
              </a:rPr>
              <a:t>=</a:t>
            </a:r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Times New Roman" panose="02020603050405020304" pitchFamily="18" charset="0"/>
              </a:rPr>
              <a:t>값</a:t>
            </a:r>
            <a:endParaRPr lang="en-US" altLang="ko-KR" sz="1800" dirty="0">
              <a:solidFill>
                <a:schemeClr val="bg1">
                  <a:lumMod val="50000"/>
                </a:schemeClr>
              </a:solidFill>
              <a:latin typeface="+mn-ea"/>
              <a:ea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9990908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07D85A-04DF-92D6-917A-C898D6D523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0CBC47-B8A5-5E3B-FAB6-190203FF72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.option 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작성 방법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8172231-0523-B781-32FF-41CEFD9FD2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Times New Roman" panose="02020603050405020304" pitchFamily="18" charset="0"/>
              </a:rPr>
              <a:t>주요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Times New Roman" panose="02020603050405020304" pitchFamily="18" charset="0"/>
              </a:rPr>
              <a:t>.option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Times New Roman" panose="02020603050405020304" pitchFamily="18" charset="0"/>
              </a:rPr>
              <a:t>예시</a:t>
            </a:r>
            <a:endParaRPr lang="en-US" altLang="ko-KR" dirty="0">
              <a:solidFill>
                <a:schemeClr val="bg1">
                  <a:lumMod val="50000"/>
                </a:schemeClr>
              </a:solidFill>
              <a:latin typeface="+mn-ea"/>
              <a:ea typeface="+mn-ea"/>
              <a:cs typeface="Times New Roman" panose="02020603050405020304" pitchFamily="18" charset="0"/>
            </a:endParaRPr>
          </a:p>
          <a:p>
            <a:pPr lvl="1" algn="just"/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Times New Roman" panose="02020603050405020304" pitchFamily="18" charset="0"/>
              </a:rPr>
              <a:t>정확도와 속도 관련 옵션</a:t>
            </a:r>
            <a:endParaRPr lang="en-US" altLang="ko-KR" sz="1800" dirty="0">
              <a:solidFill>
                <a:schemeClr val="bg1">
                  <a:lumMod val="50000"/>
                </a:schemeClr>
              </a:solidFill>
              <a:latin typeface="+mn-ea"/>
              <a:ea typeface="+mn-ea"/>
              <a:cs typeface="Times New Roman" panose="02020603050405020304" pitchFamily="18" charset="0"/>
            </a:endParaRPr>
          </a:p>
          <a:p>
            <a:pPr lvl="2" algn="just">
              <a:buFont typeface="Courier New" panose="02070309020205020404" pitchFamily="49" charset="0"/>
              <a:buChar char="o"/>
            </a:pP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Times New Roman" panose="02020603050405020304" pitchFamily="18" charset="0"/>
              </a:rPr>
              <a:t>ABSTOL: </a:t>
            </a:r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Times New Roman" panose="02020603050405020304" pitchFamily="18" charset="0"/>
              </a:rPr>
              <a:t>전류 절대 허용 오차 예</a:t>
            </a: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Times New Roman" panose="02020603050405020304" pitchFamily="18" charset="0"/>
              </a:rPr>
              <a:t>) .option ABSTOL=1e-12</a:t>
            </a:r>
          </a:p>
          <a:p>
            <a:pPr lvl="2" algn="just">
              <a:buFont typeface="Courier New" panose="02070309020205020404" pitchFamily="49" charset="0"/>
              <a:buChar char="o"/>
            </a:pP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Times New Roman" panose="02020603050405020304" pitchFamily="18" charset="0"/>
              </a:rPr>
              <a:t>RELTOL: </a:t>
            </a:r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Times New Roman" panose="02020603050405020304" pitchFamily="18" charset="0"/>
              </a:rPr>
              <a:t>상대 허용 오차 예</a:t>
            </a: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Times New Roman" panose="02020603050405020304" pitchFamily="18" charset="0"/>
              </a:rPr>
              <a:t>) .option RELTOL=1e-3</a:t>
            </a:r>
          </a:p>
          <a:p>
            <a:pPr lvl="2" algn="just">
              <a:buFont typeface="Courier New" panose="02070309020205020404" pitchFamily="49" charset="0"/>
              <a:buChar char="o"/>
            </a:pP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Times New Roman" panose="02020603050405020304" pitchFamily="18" charset="0"/>
              </a:rPr>
              <a:t>GMIN: </a:t>
            </a:r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Times New Roman" panose="02020603050405020304" pitchFamily="18" charset="0"/>
              </a:rPr>
              <a:t>최소 도전율 예</a:t>
            </a: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Times New Roman" panose="02020603050405020304" pitchFamily="18" charset="0"/>
              </a:rPr>
              <a:t>) .option GMIN=1e-12</a:t>
            </a:r>
          </a:p>
          <a:p>
            <a:pPr lvl="2" algn="just">
              <a:buFont typeface="Courier New" panose="02070309020205020404" pitchFamily="49" charset="0"/>
              <a:buChar char="o"/>
            </a:pP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Times New Roman" panose="02020603050405020304" pitchFamily="18" charset="0"/>
              </a:rPr>
              <a:t>ITL1: DC </a:t>
            </a:r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Times New Roman" panose="02020603050405020304" pitchFamily="18" charset="0"/>
              </a:rPr>
              <a:t>해석에서 허용되는 최대 반복 횟수 예</a:t>
            </a: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Times New Roman" panose="02020603050405020304" pitchFamily="18" charset="0"/>
              </a:rPr>
              <a:t>) .option ITL1=100</a:t>
            </a:r>
          </a:p>
          <a:p>
            <a:pPr lvl="1" algn="just"/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Times New Roman" panose="02020603050405020304" pitchFamily="18" charset="0"/>
              </a:rPr>
              <a:t>온도 및 초기 상태 관련 옵션</a:t>
            </a:r>
            <a:endParaRPr lang="en-US" altLang="ko-KR" sz="1800" dirty="0">
              <a:solidFill>
                <a:schemeClr val="bg1">
                  <a:lumMod val="50000"/>
                </a:schemeClr>
              </a:solidFill>
              <a:latin typeface="+mn-ea"/>
              <a:ea typeface="+mn-ea"/>
              <a:cs typeface="Times New Roman" panose="02020603050405020304" pitchFamily="18" charset="0"/>
            </a:endParaRPr>
          </a:p>
          <a:p>
            <a:pPr lvl="2" algn="just">
              <a:buFont typeface="Courier New" panose="02070309020205020404" pitchFamily="49" charset="0"/>
              <a:buChar char="o"/>
            </a:pP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Times New Roman" panose="02020603050405020304" pitchFamily="18" charset="0"/>
              </a:rPr>
              <a:t>TEMP: </a:t>
            </a:r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Times New Roman" panose="02020603050405020304" pitchFamily="18" charset="0"/>
              </a:rPr>
              <a:t>시뮬레이션의 온도 설정 예</a:t>
            </a: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Times New Roman" panose="02020603050405020304" pitchFamily="18" charset="0"/>
              </a:rPr>
              <a:t>) .option TEMP=27</a:t>
            </a:r>
          </a:p>
          <a:p>
            <a:pPr lvl="1" algn="just"/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Times New Roman" panose="02020603050405020304" pitchFamily="18" charset="0"/>
              </a:rPr>
              <a:t>수치적 안정성 관련 옵션</a:t>
            </a:r>
            <a:endParaRPr lang="en-US" altLang="ko-KR" sz="1800" dirty="0">
              <a:solidFill>
                <a:schemeClr val="bg1">
                  <a:lumMod val="50000"/>
                </a:schemeClr>
              </a:solidFill>
              <a:latin typeface="+mn-ea"/>
              <a:ea typeface="+mn-ea"/>
              <a:cs typeface="Times New Roman" panose="02020603050405020304" pitchFamily="18" charset="0"/>
            </a:endParaRPr>
          </a:p>
          <a:p>
            <a:pPr lvl="2" algn="just">
              <a:buFont typeface="Courier New" panose="02070309020205020404" pitchFamily="49" charset="0"/>
              <a:buChar char="o"/>
            </a:pP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Times New Roman" panose="02020603050405020304" pitchFamily="18" charset="0"/>
              </a:rPr>
              <a:t>CHGTOL: </a:t>
            </a:r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Times New Roman" panose="02020603050405020304" pitchFamily="18" charset="0"/>
              </a:rPr>
              <a:t>전하 절대 허용 오차 예</a:t>
            </a: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Times New Roman" panose="02020603050405020304" pitchFamily="18" charset="0"/>
              </a:rPr>
              <a:t>) .option CHGTOL=1e-14</a:t>
            </a:r>
          </a:p>
          <a:p>
            <a:pPr lvl="1" algn="just"/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Times New Roman" panose="02020603050405020304" pitchFamily="18" charset="0"/>
              </a:rPr>
              <a:t>Transient</a:t>
            </a:r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Times New Roman" panose="02020603050405020304" pitchFamily="18" charset="0"/>
              </a:rPr>
              <a:t> 해석 관련 옵션</a:t>
            </a:r>
            <a:endParaRPr lang="en-US" altLang="ko-KR" sz="1800" dirty="0">
              <a:solidFill>
                <a:schemeClr val="bg1">
                  <a:lumMod val="50000"/>
                </a:schemeClr>
              </a:solidFill>
              <a:latin typeface="+mn-ea"/>
              <a:ea typeface="+mn-ea"/>
              <a:cs typeface="Times New Roman" panose="02020603050405020304" pitchFamily="18" charset="0"/>
            </a:endParaRPr>
          </a:p>
          <a:p>
            <a:pPr lvl="2" algn="just">
              <a:buFont typeface="Courier New" panose="02070309020205020404" pitchFamily="49" charset="0"/>
              <a:buChar char="o"/>
            </a:pP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Times New Roman" panose="02020603050405020304" pitchFamily="18" charset="0"/>
              </a:rPr>
              <a:t>METHOD: Transient</a:t>
            </a:r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Times New Roman" panose="02020603050405020304" pitchFamily="18" charset="0"/>
              </a:rPr>
              <a:t> 해석 방법 선택 예</a:t>
            </a: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Times New Roman" panose="02020603050405020304" pitchFamily="18" charset="0"/>
              </a:rPr>
              <a:t>) .option METHOD=gear</a:t>
            </a:r>
          </a:p>
          <a:p>
            <a:pPr lvl="2" algn="just">
              <a:buFont typeface="Courier New" panose="02070309020205020404" pitchFamily="49" charset="0"/>
              <a:buChar char="o"/>
            </a:pP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Times New Roman" panose="02020603050405020304" pitchFamily="18" charset="0"/>
              </a:rPr>
              <a:t>RUNLVL: Transient</a:t>
            </a:r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Times New Roman" panose="02020603050405020304" pitchFamily="18" charset="0"/>
              </a:rPr>
              <a:t> 해석에서 허용되는 최대 레벨 예</a:t>
            </a: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Times New Roman" panose="02020603050405020304" pitchFamily="18" charset="0"/>
              </a:rPr>
              <a:t>) .option RUNLVL=6</a:t>
            </a:r>
          </a:p>
        </p:txBody>
      </p:sp>
    </p:spTree>
    <p:extLst>
      <p:ext uri="{BB962C8B-B14F-4D97-AF65-F5344CB8AC3E}">
        <p14:creationId xmlns:p14="http://schemas.microsoft.com/office/powerpoint/2010/main" val="2822516571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0042E9-2D20-7508-28FD-A77628EA5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Netlist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작성 방법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28ABB3D-F545-A908-CD8C-174842B16C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altLang="ko-KR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  <a:cs typeface="Arial" panose="020B0604020202020204" pitchFamily="34" charset="0"/>
              </a:rPr>
              <a:t>Netlist</a:t>
            </a:r>
          </a:p>
          <a:p>
            <a:pPr lvl="1" algn="just"/>
            <a:r>
              <a:rPr lang="ko-KR" alt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  <a:cs typeface="Arial" panose="020B0604020202020204" pitchFamily="34" charset="0"/>
              </a:rPr>
              <a:t>넷리스트는 회로의 노드</a:t>
            </a:r>
            <a:r>
              <a:rPr lang="en-US" altLang="ko-KR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  <a:cs typeface="Arial" panose="020B0604020202020204" pitchFamily="34" charset="0"/>
              </a:rPr>
              <a:t>, </a:t>
            </a:r>
            <a:r>
              <a:rPr lang="ko-KR" alt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  <a:cs typeface="Arial" panose="020B0604020202020204" pitchFamily="34" charset="0"/>
              </a:rPr>
              <a:t>소자</a:t>
            </a:r>
            <a:r>
              <a:rPr lang="en-US" altLang="ko-KR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  <a:cs typeface="Arial" panose="020B0604020202020204" pitchFamily="34" charset="0"/>
              </a:rPr>
              <a:t>, </a:t>
            </a:r>
            <a:r>
              <a:rPr lang="ko-KR" alt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  <a:cs typeface="Arial" panose="020B0604020202020204" pitchFamily="34" charset="0"/>
              </a:rPr>
              <a:t>소자의 연결 및 시뮬레이션 명령어를 포함하는 텍스트 파일</a:t>
            </a:r>
            <a:endParaRPr lang="en-US" altLang="ko-KR" sz="1800" b="0" i="0" dirty="0">
              <a:solidFill>
                <a:schemeClr val="bg1">
                  <a:lumMod val="50000"/>
                </a:schemeClr>
              </a:solidFill>
              <a:effectLst/>
              <a:latin typeface="+mn-ea"/>
              <a:ea typeface="+mn-ea"/>
              <a:cs typeface="Arial" panose="020B0604020202020204" pitchFamily="34" charset="0"/>
            </a:endParaRPr>
          </a:p>
          <a:p>
            <a:pPr lvl="1" algn="just"/>
            <a:r>
              <a:rPr lang="ko-KR" alt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  <a:cs typeface="Arial" panose="020B0604020202020204" pitchFamily="34" charset="0"/>
              </a:rPr>
              <a:t>확장자는 보통 </a:t>
            </a:r>
            <a:r>
              <a:rPr lang="en-US" altLang="ko-KR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  <a:cs typeface="Arial" panose="020B0604020202020204" pitchFamily="34" charset="0"/>
              </a:rPr>
              <a:t>.</a:t>
            </a:r>
            <a:r>
              <a:rPr lang="en-US" altLang="ko-KR" sz="18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  <a:cs typeface="Arial" panose="020B0604020202020204" pitchFamily="34" charset="0"/>
              </a:rPr>
              <a:t>sp</a:t>
            </a:r>
            <a:r>
              <a:rPr lang="en-US" altLang="ko-KR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  <a:cs typeface="Arial" panose="020B0604020202020204" pitchFamily="34" charset="0"/>
              </a:rPr>
              <a:t> </a:t>
            </a:r>
            <a:r>
              <a:rPr lang="ko-KR" alt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  <a:cs typeface="Arial" panose="020B0604020202020204" pitchFamily="34" charset="0"/>
              </a:rPr>
              <a:t>또는 </a:t>
            </a:r>
            <a:r>
              <a:rPr lang="en-US" altLang="ko-KR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  <a:cs typeface="Arial" panose="020B0604020202020204" pitchFamily="34" charset="0"/>
              </a:rPr>
              <a:t>.</a:t>
            </a:r>
            <a:r>
              <a:rPr lang="en-US" altLang="ko-KR" sz="18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  <a:cs typeface="Arial" panose="020B0604020202020204" pitchFamily="34" charset="0"/>
              </a:rPr>
              <a:t>cir</a:t>
            </a:r>
            <a:r>
              <a:rPr lang="ko-KR" alt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  <a:cs typeface="Arial" panose="020B0604020202020204" pitchFamily="34" charset="0"/>
              </a:rPr>
              <a:t>로 사용됨</a:t>
            </a:r>
            <a:endParaRPr lang="en-US" altLang="ko-KR" sz="1800" b="0" i="0" dirty="0">
              <a:solidFill>
                <a:schemeClr val="bg1">
                  <a:lumMod val="50000"/>
                </a:schemeClr>
              </a:solidFill>
              <a:effectLst/>
              <a:latin typeface="+mn-ea"/>
              <a:ea typeface="+mn-ea"/>
              <a:cs typeface="Arial" panose="020B0604020202020204" pitchFamily="34" charset="0"/>
            </a:endParaRPr>
          </a:p>
          <a:p>
            <a:pPr algn="just"/>
            <a:r>
              <a:rPr lang="en-US" altLang="ko-KR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  <a:cs typeface="Arial" panose="020B0604020202020204" pitchFamily="34" charset="0"/>
              </a:rPr>
              <a:t>Netlist </a:t>
            </a:r>
            <a:r>
              <a:rPr lang="ko-KR" altLang="en-US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  <a:cs typeface="Arial" panose="020B0604020202020204" pitchFamily="34" charset="0"/>
              </a:rPr>
              <a:t>기본 구조</a:t>
            </a:r>
            <a:endParaRPr lang="en-US" altLang="ko-KR" dirty="0">
              <a:solidFill>
                <a:schemeClr val="bg1">
                  <a:lumMod val="50000"/>
                </a:schemeClr>
              </a:solidFill>
              <a:latin typeface="+mn-ea"/>
              <a:ea typeface="+mn-ea"/>
              <a:cs typeface="Arial" panose="020B0604020202020204" pitchFamily="34" charset="0"/>
            </a:endParaRPr>
          </a:p>
          <a:p>
            <a:pPr lvl="1" algn="just"/>
            <a:r>
              <a:rPr lang="ko-KR" alt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  <a:cs typeface="Arial" panose="020B0604020202020204" pitchFamily="34" charset="0"/>
              </a:rPr>
              <a:t>주석</a:t>
            </a:r>
            <a:r>
              <a:rPr lang="en-US" altLang="ko-KR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  <a:cs typeface="Arial" panose="020B0604020202020204" pitchFamily="34" charset="0"/>
              </a:rPr>
              <a:t>: </a:t>
            </a:r>
            <a:r>
              <a:rPr lang="ko-KR" alt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  <a:cs typeface="Arial" panose="020B0604020202020204" pitchFamily="34" charset="0"/>
              </a:rPr>
              <a:t>넷리스트 파일의 설명</a:t>
            </a:r>
            <a:endParaRPr lang="en-US" altLang="ko-KR" sz="1800" dirty="0">
              <a:solidFill>
                <a:schemeClr val="bg1">
                  <a:lumMod val="50000"/>
                </a:schemeClr>
              </a:solidFill>
              <a:latin typeface="+mn-ea"/>
              <a:ea typeface="+mn-ea"/>
              <a:cs typeface="Arial" panose="020B0604020202020204" pitchFamily="34" charset="0"/>
            </a:endParaRPr>
          </a:p>
          <a:p>
            <a:pPr lvl="1" algn="just"/>
            <a:r>
              <a:rPr lang="en-US" altLang="ko-KR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  <a:cs typeface="Arial" panose="020B0604020202020204" pitchFamily="34" charset="0"/>
              </a:rPr>
              <a:t>&lt;</a:t>
            </a:r>
            <a:r>
              <a:rPr lang="ko-KR" altLang="en-US" sz="18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  <a:cs typeface="Arial" panose="020B0604020202020204" pitchFamily="34" charset="0"/>
              </a:rPr>
              <a:t>소자명</a:t>
            </a:r>
            <a:r>
              <a:rPr lang="en-US" altLang="ko-KR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  <a:cs typeface="Arial" panose="020B0604020202020204" pitchFamily="34" charset="0"/>
              </a:rPr>
              <a:t>&gt; &lt;</a:t>
            </a:r>
            <a:r>
              <a:rPr lang="ko-KR" alt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  <a:cs typeface="Arial" panose="020B0604020202020204" pitchFamily="34" charset="0"/>
              </a:rPr>
              <a:t>노드</a:t>
            </a:r>
            <a:r>
              <a:rPr lang="en-US" altLang="ko-KR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  <a:cs typeface="Arial" panose="020B0604020202020204" pitchFamily="34" charset="0"/>
              </a:rPr>
              <a:t>1&gt; &lt;</a:t>
            </a:r>
            <a:r>
              <a:rPr lang="ko-KR" alt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  <a:cs typeface="Arial" panose="020B0604020202020204" pitchFamily="34" charset="0"/>
              </a:rPr>
              <a:t>노드</a:t>
            </a:r>
            <a:r>
              <a:rPr lang="en-US" altLang="ko-KR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  <a:cs typeface="Arial" panose="020B0604020202020204" pitchFamily="34" charset="0"/>
              </a:rPr>
              <a:t>2&gt; &lt;</a:t>
            </a:r>
            <a:r>
              <a:rPr lang="ko-KR" alt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  <a:cs typeface="Arial" panose="020B0604020202020204" pitchFamily="34" charset="0"/>
              </a:rPr>
              <a:t>값</a:t>
            </a:r>
            <a:r>
              <a:rPr lang="en-US" altLang="ko-KR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  <a:cs typeface="Arial" panose="020B0604020202020204" pitchFamily="34" charset="0"/>
              </a:rPr>
              <a:t>&gt; [&lt;</a:t>
            </a:r>
            <a:r>
              <a:rPr lang="ko-KR" alt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  <a:cs typeface="Arial" panose="020B0604020202020204" pitchFamily="34" charset="0"/>
              </a:rPr>
              <a:t>모델명</a:t>
            </a:r>
            <a:r>
              <a:rPr lang="en-US" altLang="ko-KR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  <a:cs typeface="Arial" panose="020B0604020202020204" pitchFamily="34" charset="0"/>
              </a:rPr>
              <a:t>&gt;]</a:t>
            </a:r>
          </a:p>
          <a:p>
            <a:pPr lvl="1" algn="just"/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Arial" panose="020B0604020202020204" pitchFamily="34" charset="0"/>
              </a:rPr>
              <a:t>&lt;</a:t>
            </a:r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Arial" panose="020B0604020202020204" pitchFamily="34" charset="0"/>
              </a:rPr>
              <a:t>시뮬레이션 명령어</a:t>
            </a: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Arial" panose="020B0604020202020204" pitchFamily="34" charset="0"/>
              </a:rPr>
              <a:t>&gt;</a:t>
            </a:r>
          </a:p>
          <a:p>
            <a:pPr lvl="1" algn="just"/>
            <a:r>
              <a:rPr lang="en-US" altLang="ko-KR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  <a:cs typeface="Arial" panose="020B0604020202020204" pitchFamily="34" charset="0"/>
              </a:rPr>
              <a:t>.end</a:t>
            </a:r>
          </a:p>
        </p:txBody>
      </p:sp>
    </p:spTree>
    <p:extLst>
      <p:ext uri="{BB962C8B-B14F-4D97-AF65-F5344CB8AC3E}">
        <p14:creationId xmlns:p14="http://schemas.microsoft.com/office/powerpoint/2010/main" val="3865292854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0042E9-2D20-7508-28FD-A77628EA5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Netlist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작성 방법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28ABB3D-F545-A908-CD8C-174842B16C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ko-KR" altLang="en-US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  <a:cs typeface="Arial" panose="020B0604020202020204" pitchFamily="34" charset="0"/>
              </a:rPr>
              <a:t>주석</a:t>
            </a:r>
            <a:endParaRPr lang="en-US" altLang="ko-KR" b="0" i="0" dirty="0">
              <a:solidFill>
                <a:schemeClr val="bg1">
                  <a:lumMod val="50000"/>
                </a:schemeClr>
              </a:solidFill>
              <a:effectLst/>
              <a:latin typeface="+mn-ea"/>
              <a:ea typeface="+mn-ea"/>
              <a:cs typeface="Arial" panose="020B0604020202020204" pitchFamily="34" charset="0"/>
            </a:endParaRPr>
          </a:p>
          <a:p>
            <a:pPr lvl="1" algn="just"/>
            <a:r>
              <a:rPr lang="ko-KR" alt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  <a:cs typeface="Arial" panose="020B0604020202020204" pitchFamily="34" charset="0"/>
              </a:rPr>
              <a:t>넷리스트 파일 내에서 설명을 추가하기 위한 것으로</a:t>
            </a:r>
            <a:r>
              <a:rPr lang="en-US" altLang="ko-KR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  <a:cs typeface="Arial" panose="020B0604020202020204" pitchFamily="34" charset="0"/>
              </a:rPr>
              <a:t>, </a:t>
            </a:r>
            <a:r>
              <a:rPr lang="ko-KR" alt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  <a:cs typeface="Arial" panose="020B0604020202020204" pitchFamily="34" charset="0"/>
              </a:rPr>
              <a:t>시뮬레이션에 영향을 주지</a:t>
            </a: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Arial" panose="020B0604020202020204" pitchFamily="34" charset="0"/>
              </a:rPr>
              <a:t> </a:t>
            </a:r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Arial" panose="020B0604020202020204" pitchFamily="34" charset="0"/>
              </a:rPr>
              <a:t>않음</a:t>
            </a:r>
            <a:endParaRPr lang="en-US" altLang="ko-KR" sz="1800" dirty="0">
              <a:solidFill>
                <a:schemeClr val="bg1">
                  <a:lumMod val="50000"/>
                </a:schemeClr>
              </a:solidFill>
              <a:latin typeface="+mn-ea"/>
              <a:ea typeface="+mn-ea"/>
              <a:cs typeface="Arial" panose="020B0604020202020204" pitchFamily="34" charset="0"/>
            </a:endParaRPr>
          </a:p>
          <a:p>
            <a:pPr lvl="1" algn="just"/>
            <a:r>
              <a:rPr lang="ko-KR" alt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  <a:cs typeface="Arial" panose="020B0604020202020204" pitchFamily="34" charset="0"/>
              </a:rPr>
              <a:t>주석은 별표</a:t>
            </a:r>
            <a:r>
              <a:rPr lang="en-US" altLang="ko-KR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  <a:cs typeface="Arial" panose="020B0604020202020204" pitchFamily="34" charset="0"/>
              </a:rPr>
              <a:t>(*)</a:t>
            </a:r>
            <a:r>
              <a:rPr lang="ko-KR" alt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  <a:cs typeface="Arial" panose="020B0604020202020204" pitchFamily="34" charset="0"/>
              </a:rPr>
              <a:t>로 시작함</a:t>
            </a:r>
            <a:endParaRPr lang="en-US" altLang="ko-KR" sz="1800" b="0" i="0" dirty="0">
              <a:solidFill>
                <a:schemeClr val="bg1">
                  <a:lumMod val="50000"/>
                </a:schemeClr>
              </a:solidFill>
              <a:effectLst/>
              <a:latin typeface="+mn-ea"/>
              <a:ea typeface="+mn-ea"/>
              <a:cs typeface="Arial" panose="020B0604020202020204" pitchFamily="34" charset="0"/>
            </a:endParaRPr>
          </a:p>
          <a:p>
            <a:pPr algn="just"/>
            <a:r>
              <a:rPr lang="ko-KR" altLang="en-US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  <a:cs typeface="Arial" panose="020B0604020202020204" pitchFamily="34" charset="0"/>
              </a:rPr>
              <a:t>소자 정의</a:t>
            </a:r>
            <a:endParaRPr lang="en-US" altLang="ko-KR" b="0" i="0" dirty="0">
              <a:solidFill>
                <a:schemeClr val="bg1">
                  <a:lumMod val="50000"/>
                </a:schemeClr>
              </a:solidFill>
              <a:effectLst/>
              <a:latin typeface="+mn-ea"/>
              <a:ea typeface="+mn-ea"/>
              <a:cs typeface="Arial" panose="020B0604020202020204" pitchFamily="34" charset="0"/>
            </a:endParaRPr>
          </a:p>
          <a:p>
            <a:pPr lvl="1" algn="just"/>
            <a:r>
              <a:rPr lang="ko-KR" alt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  <a:cs typeface="Arial" panose="020B0604020202020204" pitchFamily="34" charset="0"/>
              </a:rPr>
              <a:t>저항</a:t>
            </a:r>
            <a:r>
              <a:rPr lang="en-US" altLang="ko-KR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  <a:cs typeface="Arial" panose="020B0604020202020204" pitchFamily="34" charset="0"/>
              </a:rPr>
              <a:t>, </a:t>
            </a:r>
            <a:r>
              <a:rPr lang="ko-KR" altLang="en-US" sz="18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  <a:cs typeface="Arial" panose="020B0604020202020204" pitchFamily="34" charset="0"/>
              </a:rPr>
              <a:t>커패시터</a:t>
            </a:r>
            <a:r>
              <a:rPr lang="en-US" altLang="ko-KR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  <a:cs typeface="Arial" panose="020B0604020202020204" pitchFamily="34" charset="0"/>
              </a:rPr>
              <a:t>, </a:t>
            </a:r>
            <a:r>
              <a:rPr lang="ko-KR" alt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  <a:cs typeface="Arial" panose="020B0604020202020204" pitchFamily="34" charset="0"/>
              </a:rPr>
              <a:t>전원 등 기본 회로 소자에 따라 다르게 표현됨</a:t>
            </a:r>
            <a:endParaRPr lang="en-US" altLang="ko-KR" sz="1800" b="0" i="0" dirty="0">
              <a:solidFill>
                <a:schemeClr val="bg1">
                  <a:lumMod val="50000"/>
                </a:schemeClr>
              </a:solidFill>
              <a:effectLst/>
              <a:latin typeface="+mn-ea"/>
              <a:ea typeface="+mn-ea"/>
              <a:cs typeface="Arial" panose="020B0604020202020204" pitchFamily="34" charset="0"/>
            </a:endParaRPr>
          </a:p>
          <a:p>
            <a:pPr algn="just"/>
            <a:r>
              <a:rPr lang="ko-KR" altLang="en-US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  <a:cs typeface="Arial" panose="020B0604020202020204" pitchFamily="34" charset="0"/>
              </a:rPr>
              <a:t>저항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Arial" panose="020B0604020202020204" pitchFamily="34" charset="0"/>
              </a:rPr>
              <a:t>(R)</a:t>
            </a:r>
          </a:p>
          <a:p>
            <a:pPr lvl="1" algn="just"/>
            <a:r>
              <a:rPr lang="ko-KR" alt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  <a:cs typeface="Arial" panose="020B0604020202020204" pitchFamily="34" charset="0"/>
              </a:rPr>
              <a:t>저항은 </a:t>
            </a:r>
            <a:r>
              <a:rPr lang="en-US" altLang="ko-KR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  <a:cs typeface="Arial" panose="020B0604020202020204" pitchFamily="34" charset="0"/>
              </a:rPr>
              <a:t>R</a:t>
            </a:r>
            <a:r>
              <a:rPr lang="ko-KR" alt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  <a:cs typeface="Arial" panose="020B0604020202020204" pitchFamily="34" charset="0"/>
              </a:rPr>
              <a:t>로 시작하고</a:t>
            </a:r>
            <a:r>
              <a:rPr lang="en-US" altLang="ko-KR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  <a:cs typeface="Arial" panose="020B0604020202020204" pitchFamily="34" charset="0"/>
              </a:rPr>
              <a:t>, </a:t>
            </a:r>
            <a:r>
              <a:rPr lang="ko-KR" alt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  <a:cs typeface="Arial" panose="020B0604020202020204" pitchFamily="34" charset="0"/>
              </a:rPr>
              <a:t>두 개의 노드와 </a:t>
            </a:r>
            <a:r>
              <a:rPr lang="ko-KR" altLang="en-US" sz="18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  <a:cs typeface="Arial" panose="020B0604020202020204" pitchFamily="34" charset="0"/>
              </a:rPr>
              <a:t>저항값을</a:t>
            </a:r>
            <a:r>
              <a:rPr lang="ko-KR" alt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  <a:cs typeface="Arial" panose="020B0604020202020204" pitchFamily="34" charset="0"/>
              </a:rPr>
              <a:t> 정의함</a:t>
            </a:r>
            <a:endParaRPr lang="en-US" altLang="ko-KR" sz="1800" b="0" i="0" dirty="0">
              <a:solidFill>
                <a:schemeClr val="bg1">
                  <a:lumMod val="50000"/>
                </a:schemeClr>
              </a:solidFill>
              <a:effectLst/>
              <a:latin typeface="+mn-ea"/>
              <a:ea typeface="+mn-ea"/>
              <a:cs typeface="Arial" panose="020B0604020202020204" pitchFamily="34" charset="0"/>
            </a:endParaRPr>
          </a:p>
          <a:p>
            <a:pPr lvl="1" algn="just"/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Arial" panose="020B0604020202020204" pitchFamily="34" charset="0"/>
              </a:rPr>
              <a:t>예</a:t>
            </a: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Arial" panose="020B0604020202020204" pitchFamily="34" charset="0"/>
              </a:rPr>
              <a:t>) R1 1 2 1k</a:t>
            </a:r>
          </a:p>
          <a:p>
            <a:pPr lvl="1" algn="just"/>
            <a:r>
              <a:rPr lang="en-US" altLang="ko-KR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  <a:cs typeface="Arial" panose="020B0604020202020204" pitchFamily="34" charset="0"/>
              </a:rPr>
              <a:t>R1: </a:t>
            </a:r>
            <a:r>
              <a:rPr lang="ko-KR" alt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  <a:cs typeface="Arial" panose="020B0604020202020204" pitchFamily="34" charset="0"/>
              </a:rPr>
              <a:t>저항의 이름</a:t>
            </a:r>
            <a:endParaRPr lang="en-US" altLang="ko-KR" sz="1800" b="0" i="0" dirty="0">
              <a:solidFill>
                <a:schemeClr val="bg1">
                  <a:lumMod val="50000"/>
                </a:schemeClr>
              </a:solidFill>
              <a:effectLst/>
              <a:latin typeface="+mn-ea"/>
              <a:ea typeface="+mn-ea"/>
              <a:cs typeface="Arial" panose="020B0604020202020204" pitchFamily="34" charset="0"/>
            </a:endParaRPr>
          </a:p>
          <a:p>
            <a:pPr lvl="1" algn="just"/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Arial" panose="020B0604020202020204" pitchFamily="34" charset="0"/>
              </a:rPr>
              <a:t>1 2: </a:t>
            </a:r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Arial" panose="020B0604020202020204" pitchFamily="34" charset="0"/>
              </a:rPr>
              <a:t>연결된 노드</a:t>
            </a:r>
            <a:endParaRPr lang="en-US" altLang="ko-KR" sz="1800" dirty="0">
              <a:solidFill>
                <a:schemeClr val="bg1">
                  <a:lumMod val="50000"/>
                </a:schemeClr>
              </a:solidFill>
              <a:latin typeface="+mn-ea"/>
              <a:ea typeface="+mn-ea"/>
              <a:cs typeface="Arial" panose="020B0604020202020204" pitchFamily="34" charset="0"/>
            </a:endParaRPr>
          </a:p>
          <a:p>
            <a:pPr lvl="1" algn="just"/>
            <a:r>
              <a:rPr lang="en-US" altLang="ko-KR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  <a:cs typeface="Arial" panose="020B0604020202020204" pitchFamily="34" charset="0"/>
              </a:rPr>
              <a:t>1</a:t>
            </a: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Arial" panose="020B0604020202020204" pitchFamily="34" charset="0"/>
              </a:rPr>
              <a:t>k: </a:t>
            </a:r>
            <a:r>
              <a:rPr lang="ko-KR" altLang="en-US" sz="1800" dirty="0" err="1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Arial" panose="020B0604020202020204" pitchFamily="34" charset="0"/>
              </a:rPr>
              <a:t>저항값</a:t>
            </a: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Arial" panose="020B0604020202020204" pitchFamily="34" charset="0"/>
              </a:rPr>
              <a:t>(1k</a:t>
            </a:r>
            <a:r>
              <a:rPr lang="el-GR" altLang="ko-KR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Arial" panose="020B0604020202020204" pitchFamily="34" charset="0"/>
              </a:rPr>
              <a:t>Ω</a:t>
            </a: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Arial" panose="020B0604020202020204" pitchFamily="34" charset="0"/>
              </a:rPr>
              <a:t>)</a:t>
            </a:r>
          </a:p>
          <a:p>
            <a:pPr algn="just"/>
            <a:r>
              <a:rPr lang="ko-KR" altLang="en-US" dirty="0" err="1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Arial" panose="020B0604020202020204" pitchFamily="34" charset="0"/>
              </a:rPr>
              <a:t>커패시터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Arial" panose="020B0604020202020204" pitchFamily="34" charset="0"/>
              </a:rPr>
              <a:t>(C)</a:t>
            </a:r>
          </a:p>
          <a:p>
            <a:pPr lvl="1" algn="just"/>
            <a:r>
              <a:rPr lang="ko-KR" altLang="en-US" sz="18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  <a:cs typeface="Arial" panose="020B0604020202020204" pitchFamily="34" charset="0"/>
              </a:rPr>
              <a:t>커패시터는</a:t>
            </a:r>
            <a:r>
              <a:rPr lang="ko-KR" alt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  <a:cs typeface="Arial" panose="020B0604020202020204" pitchFamily="34" charset="0"/>
              </a:rPr>
              <a:t> </a:t>
            </a:r>
            <a:r>
              <a:rPr lang="en-US" altLang="ko-KR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  <a:cs typeface="Arial" panose="020B0604020202020204" pitchFamily="34" charset="0"/>
              </a:rPr>
              <a:t>C</a:t>
            </a:r>
            <a:r>
              <a:rPr lang="ko-KR" alt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  <a:cs typeface="Arial" panose="020B0604020202020204" pitchFamily="34" charset="0"/>
              </a:rPr>
              <a:t>로 시작하고</a:t>
            </a:r>
            <a:r>
              <a:rPr lang="en-US" altLang="ko-KR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  <a:cs typeface="Arial" panose="020B0604020202020204" pitchFamily="34" charset="0"/>
              </a:rPr>
              <a:t>, </a:t>
            </a:r>
            <a:r>
              <a:rPr lang="ko-KR" alt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  <a:cs typeface="Arial" panose="020B0604020202020204" pitchFamily="34" charset="0"/>
              </a:rPr>
              <a:t>두 개의 노드와 </a:t>
            </a:r>
            <a:r>
              <a:rPr lang="ko-KR" altLang="en-US" sz="18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  <a:cs typeface="Arial" panose="020B0604020202020204" pitchFamily="34" charset="0"/>
              </a:rPr>
              <a:t>용량값을</a:t>
            </a:r>
            <a:r>
              <a:rPr lang="ko-KR" alt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  <a:cs typeface="Arial" panose="020B0604020202020204" pitchFamily="34" charset="0"/>
              </a:rPr>
              <a:t> 정의함</a:t>
            </a:r>
            <a:endParaRPr lang="en-US" altLang="ko-KR" sz="1800" b="0" i="0" dirty="0">
              <a:solidFill>
                <a:schemeClr val="bg1">
                  <a:lumMod val="50000"/>
                </a:schemeClr>
              </a:solidFill>
              <a:effectLst/>
              <a:latin typeface="+mn-ea"/>
              <a:ea typeface="+mn-ea"/>
              <a:cs typeface="Arial" panose="020B0604020202020204" pitchFamily="34" charset="0"/>
            </a:endParaRPr>
          </a:p>
          <a:p>
            <a:pPr lvl="1" algn="just"/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Arial" panose="020B0604020202020204" pitchFamily="34" charset="0"/>
              </a:rPr>
              <a:t>예</a:t>
            </a: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Arial" panose="020B0604020202020204" pitchFamily="34" charset="0"/>
              </a:rPr>
              <a:t>) C1 2 0 10u</a:t>
            </a:r>
          </a:p>
          <a:p>
            <a:pPr lvl="1" algn="just"/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Arial" panose="020B0604020202020204" pitchFamily="34" charset="0"/>
              </a:rPr>
              <a:t>C1: </a:t>
            </a:r>
            <a:r>
              <a:rPr lang="ko-KR" altLang="en-US" sz="1800" dirty="0" err="1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Arial" panose="020B0604020202020204" pitchFamily="34" charset="0"/>
              </a:rPr>
              <a:t>커패시터의</a:t>
            </a:r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Arial" panose="020B0604020202020204" pitchFamily="34" charset="0"/>
              </a:rPr>
              <a:t> 이름</a:t>
            </a:r>
            <a:endParaRPr lang="en-US" altLang="ko-KR" sz="1800" dirty="0">
              <a:solidFill>
                <a:schemeClr val="bg1">
                  <a:lumMod val="50000"/>
                </a:schemeClr>
              </a:solidFill>
              <a:latin typeface="+mn-ea"/>
              <a:ea typeface="+mn-ea"/>
              <a:cs typeface="Arial" panose="020B0604020202020204" pitchFamily="34" charset="0"/>
            </a:endParaRPr>
          </a:p>
          <a:p>
            <a:pPr lvl="1" algn="just"/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Arial" panose="020B0604020202020204" pitchFamily="34" charset="0"/>
              </a:rPr>
              <a:t>2 0: </a:t>
            </a:r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Arial" panose="020B0604020202020204" pitchFamily="34" charset="0"/>
              </a:rPr>
              <a:t>연결된 노드</a:t>
            </a:r>
            <a:endParaRPr lang="en-US" altLang="ko-KR" sz="1800" dirty="0">
              <a:solidFill>
                <a:schemeClr val="bg1">
                  <a:lumMod val="50000"/>
                </a:schemeClr>
              </a:solidFill>
              <a:latin typeface="+mn-ea"/>
              <a:ea typeface="+mn-ea"/>
              <a:cs typeface="Arial" panose="020B0604020202020204" pitchFamily="34" charset="0"/>
            </a:endParaRPr>
          </a:p>
          <a:p>
            <a:pPr lvl="1" algn="just"/>
            <a:r>
              <a:rPr lang="en-US" altLang="ko-KR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  <a:cs typeface="Arial" panose="020B0604020202020204" pitchFamily="34" charset="0"/>
              </a:rPr>
              <a:t>10u: </a:t>
            </a:r>
            <a:r>
              <a:rPr lang="ko-KR" alt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  <a:cs typeface="Arial" panose="020B0604020202020204" pitchFamily="34" charset="0"/>
              </a:rPr>
              <a:t>용량</a:t>
            </a:r>
            <a:r>
              <a:rPr lang="en-US" altLang="ko-KR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  <a:cs typeface="Arial" panose="020B0604020202020204" pitchFamily="34" charset="0"/>
              </a:rPr>
              <a:t>(10uF)</a:t>
            </a:r>
          </a:p>
        </p:txBody>
      </p:sp>
    </p:spTree>
    <p:extLst>
      <p:ext uri="{BB962C8B-B14F-4D97-AF65-F5344CB8AC3E}">
        <p14:creationId xmlns:p14="http://schemas.microsoft.com/office/powerpoint/2010/main" val="1456438275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0042E9-2D20-7508-28FD-A77628EA5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Netlist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작성 방법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28ABB3D-F545-A908-CD8C-174842B16C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ko-KR" altLang="en-US" b="0" i="0" dirty="0" err="1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  <a:cs typeface="Arial" panose="020B0604020202020204" pitchFamily="34" charset="0"/>
              </a:rPr>
              <a:t>전압원</a:t>
            </a:r>
            <a:r>
              <a:rPr lang="en-US" altLang="ko-KR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  <a:cs typeface="Arial" panose="020B0604020202020204" pitchFamily="34" charset="0"/>
              </a:rPr>
              <a:t>(V)</a:t>
            </a:r>
          </a:p>
          <a:p>
            <a:pPr lvl="1" algn="just"/>
            <a:r>
              <a:rPr lang="ko-KR" alt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  <a:cs typeface="Arial" panose="020B0604020202020204" pitchFamily="34" charset="0"/>
              </a:rPr>
              <a:t>전압원은 </a:t>
            </a:r>
            <a:r>
              <a:rPr lang="en-US" altLang="ko-KR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  <a:cs typeface="Arial" panose="020B0604020202020204" pitchFamily="34" charset="0"/>
              </a:rPr>
              <a:t>V</a:t>
            </a:r>
            <a:r>
              <a:rPr lang="ko-KR" alt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  <a:cs typeface="Arial" panose="020B0604020202020204" pitchFamily="34" charset="0"/>
              </a:rPr>
              <a:t>로 시작하며</a:t>
            </a:r>
            <a:r>
              <a:rPr lang="en-US" altLang="ko-KR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  <a:cs typeface="Arial" panose="020B0604020202020204" pitchFamily="34" charset="0"/>
              </a:rPr>
              <a:t>, </a:t>
            </a:r>
            <a:r>
              <a:rPr lang="ko-KR" alt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  <a:cs typeface="Arial" panose="020B0604020202020204" pitchFamily="34" charset="0"/>
              </a:rPr>
              <a:t>두 개의 노드와 </a:t>
            </a:r>
            <a:r>
              <a:rPr lang="ko-KR" altLang="en-US" sz="18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  <a:cs typeface="Arial" panose="020B0604020202020204" pitchFamily="34" charset="0"/>
              </a:rPr>
              <a:t>전압값을</a:t>
            </a:r>
            <a:r>
              <a:rPr lang="ko-KR" alt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  <a:cs typeface="Arial" panose="020B0604020202020204" pitchFamily="34" charset="0"/>
              </a:rPr>
              <a:t> 정의함</a:t>
            </a:r>
            <a:endParaRPr lang="en-US" altLang="ko-KR" sz="1800" b="0" i="0" dirty="0">
              <a:solidFill>
                <a:schemeClr val="bg1">
                  <a:lumMod val="50000"/>
                </a:schemeClr>
              </a:solidFill>
              <a:effectLst/>
              <a:latin typeface="+mn-ea"/>
              <a:ea typeface="+mn-ea"/>
              <a:cs typeface="Arial" panose="020B0604020202020204" pitchFamily="34" charset="0"/>
            </a:endParaRPr>
          </a:p>
          <a:p>
            <a:pPr lvl="1" algn="just"/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Arial" panose="020B0604020202020204" pitchFamily="34" charset="0"/>
              </a:rPr>
              <a:t>예</a:t>
            </a: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Arial" panose="020B0604020202020204" pitchFamily="34" charset="0"/>
              </a:rPr>
              <a:t>) V1 1 0 DC 5</a:t>
            </a:r>
          </a:p>
          <a:p>
            <a:pPr lvl="1" algn="just"/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Arial" panose="020B0604020202020204" pitchFamily="34" charset="0"/>
              </a:rPr>
              <a:t>V1: </a:t>
            </a:r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Arial" panose="020B0604020202020204" pitchFamily="34" charset="0"/>
              </a:rPr>
              <a:t>전압원의 이름</a:t>
            </a:r>
            <a:endParaRPr lang="en-US" altLang="ko-KR" sz="1800" dirty="0">
              <a:solidFill>
                <a:schemeClr val="bg1">
                  <a:lumMod val="50000"/>
                </a:schemeClr>
              </a:solidFill>
              <a:latin typeface="+mn-ea"/>
              <a:ea typeface="+mn-ea"/>
              <a:cs typeface="Arial" panose="020B0604020202020204" pitchFamily="34" charset="0"/>
            </a:endParaRPr>
          </a:p>
          <a:p>
            <a:pPr lvl="1" algn="just"/>
            <a:r>
              <a:rPr lang="en-US" altLang="ko-KR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  <a:cs typeface="Arial" panose="020B0604020202020204" pitchFamily="34" charset="0"/>
              </a:rPr>
              <a:t>1 0</a:t>
            </a: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Arial" panose="020B0604020202020204" pitchFamily="34" charset="0"/>
              </a:rPr>
              <a:t>: </a:t>
            </a:r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Arial" panose="020B0604020202020204" pitchFamily="34" charset="0"/>
              </a:rPr>
              <a:t>연결된 노드</a:t>
            </a: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Arial" panose="020B0604020202020204" pitchFamily="34" charset="0"/>
              </a:rPr>
              <a:t>(1</a:t>
            </a:r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Arial" panose="020B0604020202020204" pitchFamily="34" charset="0"/>
              </a:rPr>
              <a:t>번 노드와 </a:t>
            </a: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Arial" panose="020B0604020202020204" pitchFamily="34" charset="0"/>
              </a:rPr>
              <a:t>GND</a:t>
            </a:r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Arial" panose="020B0604020202020204" pitchFamily="34" charset="0"/>
              </a:rPr>
              <a:t>에 연결됨</a:t>
            </a: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Arial" panose="020B0604020202020204" pitchFamily="34" charset="0"/>
              </a:rPr>
              <a:t>)</a:t>
            </a:r>
          </a:p>
          <a:p>
            <a:pPr lvl="1" algn="just"/>
            <a:r>
              <a:rPr lang="en-US" altLang="ko-KR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  <a:cs typeface="Arial" panose="020B0604020202020204" pitchFamily="34" charset="0"/>
              </a:rPr>
              <a:t>DC 5: </a:t>
            </a:r>
            <a:r>
              <a:rPr lang="ko-KR" alt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  <a:cs typeface="Arial" panose="020B0604020202020204" pitchFamily="34" charset="0"/>
              </a:rPr>
              <a:t>직류 </a:t>
            </a: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Arial" panose="020B0604020202020204" pitchFamily="34" charset="0"/>
              </a:rPr>
              <a:t>5V </a:t>
            </a:r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Arial" panose="020B0604020202020204" pitchFamily="34" charset="0"/>
              </a:rPr>
              <a:t>전압 공급</a:t>
            </a:r>
            <a:endParaRPr lang="en-US" altLang="ko-KR" sz="1800" dirty="0">
              <a:solidFill>
                <a:schemeClr val="bg1">
                  <a:lumMod val="50000"/>
                </a:schemeClr>
              </a:solidFill>
              <a:latin typeface="+mn-ea"/>
              <a:ea typeface="+mn-ea"/>
              <a:cs typeface="Arial" panose="020B0604020202020204" pitchFamily="34" charset="0"/>
            </a:endParaRPr>
          </a:p>
          <a:p>
            <a:pPr algn="just"/>
            <a:r>
              <a:rPr lang="ko-KR" altLang="en-US" b="0" i="0" dirty="0" err="1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  <a:cs typeface="Arial" panose="020B0604020202020204" pitchFamily="34" charset="0"/>
              </a:rPr>
              <a:t>전류원</a:t>
            </a:r>
            <a:r>
              <a:rPr lang="en-US" altLang="ko-KR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  <a:cs typeface="Arial" panose="020B0604020202020204" pitchFamily="34" charset="0"/>
              </a:rPr>
              <a:t>(I)</a:t>
            </a:r>
          </a:p>
          <a:p>
            <a:pPr lvl="1" algn="just"/>
            <a:r>
              <a:rPr lang="ko-KR" alt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  <a:cs typeface="Arial" panose="020B0604020202020204" pitchFamily="34" charset="0"/>
              </a:rPr>
              <a:t>전류원은 </a:t>
            </a:r>
            <a:r>
              <a:rPr lang="en-US" altLang="ko-KR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  <a:cs typeface="Arial" panose="020B0604020202020204" pitchFamily="34" charset="0"/>
              </a:rPr>
              <a:t>I</a:t>
            </a:r>
            <a:r>
              <a:rPr lang="ko-KR" alt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  <a:cs typeface="Arial" panose="020B0604020202020204" pitchFamily="34" charset="0"/>
              </a:rPr>
              <a:t>로 시작하며</a:t>
            </a:r>
            <a:r>
              <a:rPr lang="en-US" altLang="ko-KR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  <a:cs typeface="Arial" panose="020B0604020202020204" pitchFamily="34" charset="0"/>
              </a:rPr>
              <a:t>, </a:t>
            </a:r>
            <a:r>
              <a:rPr lang="ko-KR" alt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  <a:cs typeface="Arial" panose="020B0604020202020204" pitchFamily="34" charset="0"/>
              </a:rPr>
              <a:t>두 개의 노드와 </a:t>
            </a:r>
            <a:r>
              <a:rPr lang="ko-KR" altLang="en-US" sz="18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  <a:cs typeface="Arial" panose="020B0604020202020204" pitchFamily="34" charset="0"/>
              </a:rPr>
              <a:t>전류값을</a:t>
            </a:r>
            <a:r>
              <a:rPr lang="ko-KR" alt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  <a:cs typeface="Arial" panose="020B0604020202020204" pitchFamily="34" charset="0"/>
              </a:rPr>
              <a:t> 정의함</a:t>
            </a:r>
            <a:endParaRPr lang="en-US" altLang="ko-KR" sz="1800" b="0" i="0" dirty="0">
              <a:solidFill>
                <a:schemeClr val="bg1">
                  <a:lumMod val="50000"/>
                </a:schemeClr>
              </a:solidFill>
              <a:effectLst/>
              <a:latin typeface="+mn-ea"/>
              <a:ea typeface="+mn-ea"/>
              <a:cs typeface="Arial" panose="020B0604020202020204" pitchFamily="34" charset="0"/>
            </a:endParaRPr>
          </a:p>
          <a:p>
            <a:pPr lvl="1" algn="just"/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Arial" panose="020B0604020202020204" pitchFamily="34" charset="0"/>
              </a:rPr>
              <a:t>예</a:t>
            </a: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Arial" panose="020B0604020202020204" pitchFamily="34" charset="0"/>
              </a:rPr>
              <a:t>) I1 1 0 DC 1m</a:t>
            </a:r>
          </a:p>
          <a:p>
            <a:pPr lvl="1" algn="just"/>
            <a:r>
              <a:rPr lang="en-US" altLang="ko-KR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  <a:cs typeface="Arial" panose="020B0604020202020204" pitchFamily="34" charset="0"/>
              </a:rPr>
              <a:t>I1: </a:t>
            </a:r>
            <a:r>
              <a:rPr lang="ko-KR" alt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  <a:cs typeface="Arial" panose="020B0604020202020204" pitchFamily="34" charset="0"/>
              </a:rPr>
              <a:t>전류원의 이름</a:t>
            </a:r>
            <a:endParaRPr lang="en-US" altLang="ko-KR" sz="1800" b="0" i="0" dirty="0">
              <a:solidFill>
                <a:schemeClr val="bg1">
                  <a:lumMod val="50000"/>
                </a:schemeClr>
              </a:solidFill>
              <a:effectLst/>
              <a:latin typeface="+mn-ea"/>
              <a:ea typeface="+mn-ea"/>
              <a:cs typeface="Arial" panose="020B0604020202020204" pitchFamily="34" charset="0"/>
            </a:endParaRPr>
          </a:p>
          <a:p>
            <a:pPr lvl="1" algn="just"/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Arial" panose="020B0604020202020204" pitchFamily="34" charset="0"/>
              </a:rPr>
              <a:t>1 0: </a:t>
            </a:r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Arial" panose="020B0604020202020204" pitchFamily="34" charset="0"/>
              </a:rPr>
              <a:t>연결된 노드</a:t>
            </a:r>
            <a:endParaRPr lang="en-US" altLang="ko-KR" sz="1800" dirty="0">
              <a:solidFill>
                <a:schemeClr val="bg1">
                  <a:lumMod val="50000"/>
                </a:schemeClr>
              </a:solidFill>
              <a:latin typeface="+mn-ea"/>
              <a:ea typeface="+mn-ea"/>
              <a:cs typeface="Arial" panose="020B0604020202020204" pitchFamily="34" charset="0"/>
            </a:endParaRPr>
          </a:p>
          <a:p>
            <a:pPr lvl="1" algn="just"/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Arial" panose="020B0604020202020204" pitchFamily="34" charset="0"/>
              </a:rPr>
              <a:t>DC 1m: </a:t>
            </a:r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Arial" panose="020B0604020202020204" pitchFamily="34" charset="0"/>
              </a:rPr>
              <a:t>직류 </a:t>
            </a: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Arial" panose="020B0604020202020204" pitchFamily="34" charset="0"/>
              </a:rPr>
              <a:t>1mA </a:t>
            </a:r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Arial" panose="020B0604020202020204" pitchFamily="34" charset="0"/>
              </a:rPr>
              <a:t>전류 공급</a:t>
            </a:r>
            <a:endParaRPr lang="en-US" altLang="ko-KR" sz="1800" dirty="0">
              <a:solidFill>
                <a:schemeClr val="bg1">
                  <a:lumMod val="50000"/>
                </a:schemeClr>
              </a:solidFill>
              <a:latin typeface="+mn-ea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3300459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0042E9-2D20-7508-28FD-A77628EA5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Netlist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작성 방법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28ABB3D-F545-A908-CD8C-174842B16C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altLang="ko-KR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  <a:cs typeface="Arial" panose="020B0604020202020204" pitchFamily="34" charset="0"/>
              </a:rPr>
              <a:t>MOSFET(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Arial" panose="020B0604020202020204" pitchFamily="34" charset="0"/>
              </a:rPr>
              <a:t>M</a:t>
            </a:r>
            <a:r>
              <a:rPr lang="en-US" altLang="ko-KR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  <a:cs typeface="Arial" panose="020B0604020202020204" pitchFamily="34" charset="0"/>
              </a:rPr>
              <a:t>)</a:t>
            </a:r>
          </a:p>
          <a:p>
            <a:pPr lvl="1" algn="just"/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Arial" panose="020B0604020202020204" pitchFamily="34" charset="0"/>
              </a:rPr>
              <a:t>MOSFET</a:t>
            </a:r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Arial" panose="020B0604020202020204" pitchFamily="34" charset="0"/>
              </a:rPr>
              <a:t>은 </a:t>
            </a: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Arial" panose="020B0604020202020204" pitchFamily="34" charset="0"/>
              </a:rPr>
              <a:t>M</a:t>
            </a:r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Arial" panose="020B0604020202020204" pitchFamily="34" charset="0"/>
              </a:rPr>
              <a:t>으로 시작하며</a:t>
            </a: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Arial" panose="020B0604020202020204" pitchFamily="34" charset="0"/>
              </a:rPr>
              <a:t>, 4</a:t>
            </a:r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Arial" panose="020B0604020202020204" pitchFamily="34" charset="0"/>
              </a:rPr>
              <a:t>개의 노드</a:t>
            </a: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Arial" panose="020B0604020202020204" pitchFamily="34" charset="0"/>
              </a:rPr>
              <a:t>(</a:t>
            </a:r>
            <a:r>
              <a:rPr lang="ko-KR" altLang="en-US" sz="1800" dirty="0" err="1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Arial" panose="020B0604020202020204" pitchFamily="34" charset="0"/>
              </a:rPr>
              <a:t>드레인</a:t>
            </a: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Arial" panose="020B0604020202020204" pitchFamily="34" charset="0"/>
              </a:rPr>
              <a:t>,</a:t>
            </a:r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Arial" panose="020B0604020202020204" pitchFamily="34" charset="0"/>
              </a:rPr>
              <a:t>게이트</a:t>
            </a: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Arial" panose="020B0604020202020204" pitchFamily="34" charset="0"/>
              </a:rPr>
              <a:t>,</a:t>
            </a:r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Arial" panose="020B0604020202020204" pitchFamily="34" charset="0"/>
              </a:rPr>
              <a:t>소스</a:t>
            </a: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Arial" panose="020B0604020202020204" pitchFamily="34" charset="0"/>
              </a:rPr>
              <a:t>,</a:t>
            </a:r>
            <a:r>
              <a:rPr lang="ko-KR" altLang="en-US" sz="1800" dirty="0" err="1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Arial" panose="020B0604020202020204" pitchFamily="34" charset="0"/>
              </a:rPr>
              <a:t>벌크</a:t>
            </a: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Arial" panose="020B0604020202020204" pitchFamily="34" charset="0"/>
              </a:rPr>
              <a:t>)</a:t>
            </a:r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Arial" panose="020B0604020202020204" pitchFamily="34" charset="0"/>
              </a:rPr>
              <a:t>와 모델명을 정의함</a:t>
            </a: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Arial" panose="020B0604020202020204" pitchFamily="34" charset="0"/>
              </a:rPr>
              <a:t>.</a:t>
            </a:r>
          </a:p>
          <a:p>
            <a:pPr lvl="1" algn="just"/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Arial" panose="020B0604020202020204" pitchFamily="34" charset="0"/>
              </a:rPr>
              <a:t>예</a:t>
            </a: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)</a:t>
            </a: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Arial" panose="020B0604020202020204" pitchFamily="34" charset="0"/>
              </a:rPr>
              <a:t> </a:t>
            </a:r>
            <a:r>
              <a:rPr lang="en-US" altLang="ko-KR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  <a:cs typeface="Arial" panose="020B0604020202020204" pitchFamily="34" charset="0"/>
              </a:rPr>
              <a:t>M1 d1 g3 s2 b0 </a:t>
            </a:r>
            <a:r>
              <a:rPr lang="en-US" altLang="ko-KR" sz="18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  <a:cs typeface="Arial" panose="020B0604020202020204" pitchFamily="34" charset="0"/>
              </a:rPr>
              <a:t>nch</a:t>
            </a:r>
            <a:r>
              <a:rPr lang="en-US" altLang="ko-KR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  <a:cs typeface="Arial" panose="020B0604020202020204" pitchFamily="34" charset="0"/>
              </a:rPr>
              <a:t> l = 30e-9 </a:t>
            </a: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Arial" panose="020B0604020202020204" pitchFamily="34" charset="0"/>
              </a:rPr>
              <a:t>w</a:t>
            </a:r>
            <a:r>
              <a:rPr lang="en-US" altLang="ko-KR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  <a:cs typeface="Arial" panose="020B0604020202020204" pitchFamily="34" charset="0"/>
              </a:rPr>
              <a:t> = 1e-6</a:t>
            </a:r>
            <a:endParaRPr lang="ko-KR" altLang="en-US" sz="1800" b="0" i="0" dirty="0">
              <a:solidFill>
                <a:schemeClr val="bg1">
                  <a:lumMod val="50000"/>
                </a:schemeClr>
              </a:solidFill>
              <a:effectLst/>
              <a:latin typeface="+mn-ea"/>
              <a:ea typeface="+mn-ea"/>
              <a:cs typeface="Arial" panose="020B0604020202020204" pitchFamily="34" charset="0"/>
            </a:endParaRPr>
          </a:p>
          <a:p>
            <a:pPr lvl="1" algn="just"/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Arial" panose="020B0604020202020204" pitchFamily="34" charset="0"/>
              </a:rPr>
              <a:t>M1: </a:t>
            </a:r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Arial" panose="020B0604020202020204" pitchFamily="34" charset="0"/>
              </a:rPr>
              <a:t>트랜지스터 이름</a:t>
            </a:r>
            <a:endParaRPr lang="en-US" altLang="ko-KR" sz="1800" dirty="0">
              <a:solidFill>
                <a:schemeClr val="bg1">
                  <a:lumMod val="50000"/>
                </a:schemeClr>
              </a:solidFill>
              <a:latin typeface="+mn-ea"/>
              <a:ea typeface="+mn-ea"/>
              <a:cs typeface="Arial" panose="020B0604020202020204" pitchFamily="34" charset="0"/>
            </a:endParaRPr>
          </a:p>
          <a:p>
            <a:pPr lvl="1" algn="just"/>
            <a:r>
              <a:rPr lang="en-US" altLang="ko-KR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  <a:cs typeface="Arial" panose="020B0604020202020204" pitchFamily="34" charset="0"/>
              </a:rPr>
              <a:t>d1 g3 s2 b0 </a:t>
            </a: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Arial" panose="020B0604020202020204" pitchFamily="34" charset="0"/>
              </a:rPr>
              <a:t>: </a:t>
            </a:r>
            <a:r>
              <a:rPr lang="ko-KR" altLang="en-US" sz="1800" dirty="0" err="1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Arial" panose="020B0604020202020204" pitchFamily="34" charset="0"/>
              </a:rPr>
              <a:t>드레인</a:t>
            </a: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Arial" panose="020B0604020202020204" pitchFamily="34" charset="0"/>
              </a:rPr>
              <a:t>(d1),</a:t>
            </a:r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Arial" panose="020B0604020202020204" pitchFamily="34" charset="0"/>
              </a:rPr>
              <a:t> 게이트</a:t>
            </a: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Arial" panose="020B0604020202020204" pitchFamily="34" charset="0"/>
              </a:rPr>
              <a:t>(g3), </a:t>
            </a:r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Arial" panose="020B0604020202020204" pitchFamily="34" charset="0"/>
              </a:rPr>
              <a:t>소스</a:t>
            </a: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Arial" panose="020B0604020202020204" pitchFamily="34" charset="0"/>
              </a:rPr>
              <a:t>(s2), </a:t>
            </a:r>
            <a:r>
              <a:rPr lang="ko-KR" altLang="en-US" sz="1800" dirty="0" err="1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Arial" panose="020B0604020202020204" pitchFamily="34" charset="0"/>
              </a:rPr>
              <a:t>벌크</a:t>
            </a: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Arial" panose="020B0604020202020204" pitchFamily="34" charset="0"/>
              </a:rPr>
              <a:t>(b0)</a:t>
            </a:r>
          </a:p>
          <a:p>
            <a:pPr lvl="1" algn="just"/>
            <a:r>
              <a:rPr lang="en-US" altLang="ko-KR" sz="1800" dirty="0" err="1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Arial" panose="020B0604020202020204" pitchFamily="34" charset="0"/>
              </a:rPr>
              <a:t>nch</a:t>
            </a: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Arial" panose="020B0604020202020204" pitchFamily="34" charset="0"/>
              </a:rPr>
              <a:t>: </a:t>
            </a:r>
            <a:r>
              <a:rPr lang="en-US" altLang="ko-KR" sz="1800" dirty="0" err="1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Arial" panose="020B0604020202020204" pitchFamily="34" charset="0"/>
              </a:rPr>
              <a:t>nch</a:t>
            </a: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Arial" panose="020B0604020202020204" pitchFamily="34" charset="0"/>
              </a:rPr>
              <a:t>(NMOS)</a:t>
            </a:r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Arial" panose="020B0604020202020204" pitchFamily="34" charset="0"/>
              </a:rPr>
              <a:t>는 정해져 있는 것이 아니라 상기 </a:t>
            </a: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Arial" panose="020B0604020202020204" pitchFamily="34" charset="0"/>
              </a:rPr>
              <a:t>.lib </a:t>
            </a:r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Arial" panose="020B0604020202020204" pitchFamily="34" charset="0"/>
              </a:rPr>
              <a:t>안에 </a:t>
            </a: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Arial" panose="020B0604020202020204" pitchFamily="34" charset="0"/>
              </a:rPr>
              <a:t>define </a:t>
            </a:r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Arial" panose="020B0604020202020204" pitchFamily="34" charset="0"/>
              </a:rPr>
              <a:t>되어있음</a:t>
            </a: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Arial" panose="020B0604020202020204" pitchFamily="34" charset="0"/>
              </a:rPr>
              <a:t>.</a:t>
            </a:r>
          </a:p>
          <a:p>
            <a:pPr lvl="1" algn="just"/>
            <a:r>
              <a:rPr lang="en-US" altLang="ko-KR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  <a:cs typeface="Arial" panose="020B0604020202020204" pitchFamily="34" charset="0"/>
              </a:rPr>
              <a:t>l = 30e-9 </a:t>
            </a: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Arial" panose="020B0604020202020204" pitchFamily="34" charset="0"/>
              </a:rPr>
              <a:t>w</a:t>
            </a:r>
            <a:r>
              <a:rPr lang="en-US" altLang="ko-KR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  <a:cs typeface="Arial" panose="020B0604020202020204" pitchFamily="34" charset="0"/>
              </a:rPr>
              <a:t> = 1e-6 </a:t>
            </a: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Arial" panose="020B0604020202020204" pitchFamily="34" charset="0"/>
              </a:rPr>
              <a:t>: </a:t>
            </a:r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Arial" panose="020B0604020202020204" pitchFamily="34" charset="0"/>
              </a:rPr>
              <a:t>트랜지스터의 규격</a:t>
            </a:r>
            <a:endParaRPr lang="en-US" altLang="ko-KR" sz="1800" dirty="0">
              <a:solidFill>
                <a:schemeClr val="bg1">
                  <a:lumMod val="50000"/>
                </a:schemeClr>
              </a:solidFill>
              <a:latin typeface="+mn-ea"/>
              <a:ea typeface="+mn-ea"/>
              <a:cs typeface="Arial" panose="020B0604020202020204" pitchFamily="34" charset="0"/>
            </a:endParaRPr>
          </a:p>
          <a:p>
            <a:pPr lvl="1" algn="just"/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Arial" panose="020B0604020202020204" pitchFamily="34" charset="0"/>
              </a:rPr>
              <a:t>뒤에 오는 나머지 값들은 </a:t>
            </a: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Arial" panose="020B0604020202020204" pitchFamily="34" charset="0"/>
              </a:rPr>
              <a:t>parasitic capacitance</a:t>
            </a:r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Arial" panose="020B0604020202020204" pitchFamily="34" charset="0"/>
              </a:rPr>
              <a:t>를 결정하기 때문에 상당히 중요하나 공정 파라미터이므로 </a:t>
            </a: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Arial" panose="020B0604020202020204" pitchFamily="34" charset="0"/>
              </a:rPr>
              <a:t>Cadence schematic</a:t>
            </a:r>
            <a:r>
              <a:rPr lang="ko-KR" alt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  <a:cs typeface="Arial" panose="020B0604020202020204" pitchFamily="34" charset="0"/>
              </a:rPr>
              <a:t>을 통해 회로도를 그린 후 </a:t>
            </a:r>
            <a:r>
              <a:rPr lang="en-US" altLang="ko-KR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  <a:cs typeface="Arial" panose="020B0604020202020204" pitchFamily="34" charset="0"/>
              </a:rPr>
              <a:t>netlist</a:t>
            </a:r>
            <a:r>
              <a:rPr lang="ko-KR" alt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  <a:cs typeface="Arial" panose="020B0604020202020204" pitchFamily="34" charset="0"/>
              </a:rPr>
              <a:t>를 추출하면 알아서 기입됨</a:t>
            </a:r>
            <a:r>
              <a:rPr lang="en-US" altLang="ko-KR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  <a:cs typeface="Arial" panose="020B0604020202020204" pitchFamily="34" charset="0"/>
              </a:rPr>
              <a:t>.</a:t>
            </a:r>
            <a:endParaRPr lang="ko-KR" altLang="en-US" sz="1800" b="0" i="0" dirty="0">
              <a:solidFill>
                <a:schemeClr val="bg1">
                  <a:lumMod val="50000"/>
                </a:schemeClr>
              </a:solidFill>
              <a:effectLst/>
              <a:latin typeface="+mn-ea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307344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0042E9-2D20-7508-28FD-A77628EA5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Netlist Deck 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작성 예시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28ABB3D-F545-A908-CD8C-174842B16C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l">
              <a:buNone/>
            </a:pPr>
            <a:r>
              <a:rPr lang="en-US" altLang="ko-KR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  <a:cs typeface="Arial" panose="020B0604020202020204" pitchFamily="34" charset="0"/>
              </a:rPr>
              <a:t>********** Title ************</a:t>
            </a:r>
          </a:p>
          <a:p>
            <a:pPr marL="0" indent="0" algn="l">
              <a:buNone/>
            </a:pPr>
            <a:r>
              <a:rPr lang="en-US" altLang="ko-KR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  <a:cs typeface="Arial" panose="020B0604020202020204" pitchFamily="34" charset="0"/>
              </a:rPr>
              <a:t>.lib 'Model parameter </a:t>
            </a:r>
            <a:r>
              <a:rPr lang="ko-KR" altLang="en-US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  <a:cs typeface="Arial" panose="020B0604020202020204" pitchFamily="34" charset="0"/>
              </a:rPr>
              <a:t>경로</a:t>
            </a:r>
            <a:r>
              <a:rPr lang="en-US" altLang="ko-KR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  <a:cs typeface="Arial" panose="020B0604020202020204" pitchFamily="34" charset="0"/>
              </a:rPr>
              <a:t>' </a:t>
            </a:r>
            <a:r>
              <a:rPr lang="ko-KR" altLang="en-US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  <a:cs typeface="Arial" panose="020B0604020202020204" pitchFamily="34" charset="0"/>
              </a:rPr>
              <a:t>공정변수</a:t>
            </a:r>
            <a:br>
              <a:rPr lang="ko-KR" altLang="en-US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  <a:cs typeface="Arial" panose="020B0604020202020204" pitchFamily="34" charset="0"/>
              </a:rPr>
            </a:br>
            <a:r>
              <a:rPr lang="en-US" altLang="ko-KR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  <a:cs typeface="Arial" panose="020B0604020202020204" pitchFamily="34" charset="0"/>
              </a:rPr>
              <a:t>.include 'netlist </a:t>
            </a:r>
            <a:r>
              <a:rPr lang="ko-KR" altLang="en-US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  <a:cs typeface="Arial" panose="020B0604020202020204" pitchFamily="34" charset="0"/>
              </a:rPr>
              <a:t>경로</a:t>
            </a:r>
            <a:r>
              <a:rPr lang="en-US" altLang="ko-KR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  <a:cs typeface="Arial" panose="020B0604020202020204" pitchFamily="34" charset="0"/>
              </a:rPr>
              <a:t>'</a:t>
            </a:r>
            <a:br>
              <a:rPr lang="ko-KR" altLang="en-US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  <a:cs typeface="Arial" panose="020B0604020202020204" pitchFamily="34" charset="0"/>
              </a:rPr>
            </a:br>
            <a:r>
              <a:rPr lang="en-US" altLang="ko-KR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  <a:cs typeface="Arial" panose="020B0604020202020204" pitchFamily="34" charset="0"/>
              </a:rPr>
              <a:t>.option </a:t>
            </a:r>
            <a:r>
              <a:rPr lang="ko-KR" altLang="en-US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  <a:cs typeface="Arial" panose="020B0604020202020204" pitchFamily="34" charset="0"/>
              </a:rPr>
              <a:t>옵션</a:t>
            </a:r>
            <a:br>
              <a:rPr lang="ko-KR" altLang="en-US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  <a:cs typeface="Arial" panose="020B0604020202020204" pitchFamily="34" charset="0"/>
              </a:rPr>
            </a:br>
            <a:r>
              <a:rPr lang="en-US" altLang="ko-KR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  <a:cs typeface="Arial" panose="020B0604020202020204" pitchFamily="34" charset="0"/>
              </a:rPr>
              <a:t>.temp </a:t>
            </a:r>
            <a:r>
              <a:rPr lang="ko-KR" altLang="en-US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  <a:cs typeface="Arial" panose="020B0604020202020204" pitchFamily="34" charset="0"/>
              </a:rPr>
              <a:t>온도</a:t>
            </a:r>
          </a:p>
          <a:p>
            <a:pPr marL="0" indent="0" algn="l">
              <a:buNone/>
            </a:pPr>
            <a:r>
              <a:rPr lang="en-US" altLang="ko-KR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  <a:cs typeface="Arial" panose="020B0604020202020204" pitchFamily="34" charset="0"/>
              </a:rPr>
              <a:t>V </a:t>
            </a:r>
            <a:r>
              <a:rPr lang="ko-KR" altLang="en-US" b="0" i="0" dirty="0" err="1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  <a:cs typeface="Arial" panose="020B0604020202020204" pitchFamily="34" charset="0"/>
              </a:rPr>
              <a:t>전압원</a:t>
            </a:r>
            <a:r>
              <a:rPr lang="ko-KR" altLang="en-US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  <a:cs typeface="Arial" panose="020B0604020202020204" pitchFamily="34" charset="0"/>
              </a:rPr>
              <a:t> 정의</a:t>
            </a:r>
            <a:br>
              <a:rPr lang="ko-KR" altLang="en-US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  <a:cs typeface="Arial" panose="020B0604020202020204" pitchFamily="34" charset="0"/>
              </a:rPr>
            </a:br>
            <a:r>
              <a:rPr lang="en-US" altLang="ko-KR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  <a:cs typeface="Arial" panose="020B0604020202020204" pitchFamily="34" charset="0"/>
              </a:rPr>
              <a:t>I </a:t>
            </a:r>
            <a:r>
              <a:rPr lang="ko-KR" altLang="en-US" b="0" i="0" dirty="0" err="1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  <a:cs typeface="Arial" panose="020B0604020202020204" pitchFamily="34" charset="0"/>
              </a:rPr>
              <a:t>전류원</a:t>
            </a:r>
            <a:r>
              <a:rPr lang="ko-KR" altLang="en-US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  <a:cs typeface="Arial" panose="020B0604020202020204" pitchFamily="34" charset="0"/>
              </a:rPr>
              <a:t> 정의</a:t>
            </a:r>
            <a:br>
              <a:rPr lang="ko-KR" altLang="en-US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  <a:cs typeface="Arial" panose="020B0604020202020204" pitchFamily="34" charset="0"/>
              </a:rPr>
            </a:br>
            <a:r>
              <a:rPr lang="ko-KR" altLang="en-US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  <a:cs typeface="Arial" panose="020B0604020202020204" pitchFamily="34" charset="0"/>
              </a:rPr>
              <a:t>기타 추가 </a:t>
            </a:r>
            <a:r>
              <a:rPr lang="en-US" altLang="ko-KR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  <a:cs typeface="Arial" panose="020B0604020202020204" pitchFamily="34" charset="0"/>
              </a:rPr>
              <a:t>netlist</a:t>
            </a:r>
          </a:p>
          <a:p>
            <a:pPr marL="0" indent="0" algn="l">
              <a:buNone/>
            </a:pPr>
            <a:r>
              <a:rPr lang="en-US" altLang="ko-KR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  <a:cs typeface="Arial" panose="020B0604020202020204" pitchFamily="34" charset="0"/>
              </a:rPr>
              <a:t>.param </a:t>
            </a:r>
            <a:r>
              <a:rPr lang="ko-KR" altLang="en-US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  <a:cs typeface="Arial" panose="020B0604020202020204" pitchFamily="34" charset="0"/>
              </a:rPr>
              <a:t>파라미터 정의</a:t>
            </a:r>
            <a:endParaRPr lang="en-US" altLang="ko-KR" b="0" i="0" dirty="0">
              <a:solidFill>
                <a:schemeClr val="bg1">
                  <a:lumMod val="50000"/>
                </a:schemeClr>
              </a:solidFill>
              <a:effectLst/>
              <a:latin typeface="+mn-ea"/>
              <a:ea typeface="+mn-ea"/>
              <a:cs typeface="Arial" panose="020B0604020202020204" pitchFamily="34" charset="0"/>
            </a:endParaRPr>
          </a:p>
          <a:p>
            <a:pPr marL="0" indent="0" algn="l">
              <a:buNone/>
            </a:pPr>
            <a:r>
              <a:rPr lang="en-US" altLang="ko-KR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  <a:cs typeface="Arial" panose="020B0604020202020204" pitchFamily="34" charset="0"/>
              </a:rPr>
              <a:t>********* Analysis *********</a:t>
            </a:r>
            <a:br>
              <a:rPr lang="en-US" altLang="ko-KR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  <a:cs typeface="Arial" panose="020B0604020202020204" pitchFamily="34" charset="0"/>
              </a:rPr>
            </a:br>
            <a:r>
              <a:rPr lang="en-US" altLang="ko-KR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  <a:cs typeface="Arial" panose="020B0604020202020204" pitchFamily="34" charset="0"/>
              </a:rPr>
              <a:t>.dc </a:t>
            </a:r>
            <a:r>
              <a:rPr lang="en-US" altLang="ko-KR" b="0" i="0" dirty="0" err="1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  <a:cs typeface="Arial" panose="020B0604020202020204" pitchFamily="34" charset="0"/>
              </a:rPr>
              <a:t>dc</a:t>
            </a:r>
            <a:r>
              <a:rPr lang="en-US" altLang="ko-KR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  <a:cs typeface="Arial" panose="020B0604020202020204" pitchFamily="34" charset="0"/>
              </a:rPr>
              <a:t> </a:t>
            </a:r>
            <a:r>
              <a:rPr lang="ko-KR" altLang="en-US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  <a:cs typeface="Arial" panose="020B0604020202020204" pitchFamily="34" charset="0"/>
              </a:rPr>
              <a:t>해석</a:t>
            </a:r>
            <a:br>
              <a:rPr lang="ko-KR" altLang="en-US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  <a:cs typeface="Arial" panose="020B0604020202020204" pitchFamily="34" charset="0"/>
              </a:rPr>
            </a:br>
            <a:r>
              <a:rPr lang="en-US" altLang="ko-KR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  <a:cs typeface="Arial" panose="020B0604020202020204" pitchFamily="34" charset="0"/>
              </a:rPr>
              <a:t>.ac </a:t>
            </a:r>
            <a:r>
              <a:rPr lang="en-US" altLang="ko-KR" b="0" i="0" dirty="0" err="1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  <a:cs typeface="Arial" panose="020B0604020202020204" pitchFamily="34" charset="0"/>
              </a:rPr>
              <a:t>ac</a:t>
            </a:r>
            <a:r>
              <a:rPr lang="en-US" altLang="ko-KR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  <a:cs typeface="Arial" panose="020B0604020202020204" pitchFamily="34" charset="0"/>
              </a:rPr>
              <a:t> </a:t>
            </a:r>
            <a:r>
              <a:rPr lang="ko-KR" altLang="en-US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  <a:cs typeface="Arial" panose="020B0604020202020204" pitchFamily="34" charset="0"/>
              </a:rPr>
              <a:t>해석</a:t>
            </a:r>
            <a:br>
              <a:rPr lang="ko-KR" altLang="en-US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  <a:cs typeface="Arial" panose="020B0604020202020204" pitchFamily="34" charset="0"/>
              </a:rPr>
            </a:br>
            <a:r>
              <a:rPr lang="en-US" altLang="ko-KR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  <a:cs typeface="Arial" panose="020B0604020202020204" pitchFamily="34" charset="0"/>
              </a:rPr>
              <a:t>.</a:t>
            </a:r>
            <a:r>
              <a:rPr lang="en-US" altLang="ko-KR" b="0" i="0" dirty="0" err="1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  <a:cs typeface="Arial" panose="020B0604020202020204" pitchFamily="34" charset="0"/>
              </a:rPr>
              <a:t>tran</a:t>
            </a:r>
            <a:r>
              <a:rPr lang="en-US" altLang="ko-KR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  <a:cs typeface="Arial" panose="020B0604020202020204" pitchFamily="34" charset="0"/>
              </a:rPr>
              <a:t> transient </a:t>
            </a:r>
            <a:r>
              <a:rPr lang="ko-KR" altLang="en-US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  <a:cs typeface="Arial" panose="020B0604020202020204" pitchFamily="34" charset="0"/>
              </a:rPr>
              <a:t>해석</a:t>
            </a:r>
          </a:p>
          <a:p>
            <a:pPr marL="0" indent="0" algn="l">
              <a:buNone/>
            </a:pPr>
            <a:r>
              <a:rPr lang="en-US" altLang="ko-KR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  <a:cs typeface="Arial" panose="020B0604020202020204" pitchFamily="34" charset="0"/>
              </a:rPr>
              <a:t>.print </a:t>
            </a:r>
            <a:r>
              <a:rPr lang="ko-KR" altLang="en-US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  <a:cs typeface="Arial" panose="020B0604020202020204" pitchFamily="34" charset="0"/>
              </a:rPr>
              <a:t>원하는 </a:t>
            </a:r>
            <a:r>
              <a:rPr lang="en-US" altLang="ko-KR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  <a:cs typeface="Arial" panose="020B0604020202020204" pitchFamily="34" charset="0"/>
              </a:rPr>
              <a:t>node </a:t>
            </a:r>
            <a:r>
              <a:rPr lang="ko-KR" altLang="en-US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  <a:cs typeface="Arial" panose="020B0604020202020204" pitchFamily="34" charset="0"/>
              </a:rPr>
              <a:t>출력</a:t>
            </a:r>
          </a:p>
          <a:p>
            <a:pPr marL="0" indent="0" algn="l">
              <a:buNone/>
            </a:pPr>
            <a:br>
              <a:rPr lang="ko-KR" altLang="en-US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  <a:cs typeface="Arial" panose="020B0604020202020204" pitchFamily="34" charset="0"/>
              </a:rPr>
            </a:br>
            <a:r>
              <a:rPr lang="en-US" altLang="ko-KR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  <a:cs typeface="Arial" panose="020B0604020202020204" pitchFamily="34" charset="0"/>
              </a:rPr>
              <a:t>.end</a:t>
            </a:r>
          </a:p>
          <a:p>
            <a:pPr algn="just"/>
            <a:endParaRPr lang="en-US" altLang="ko-KR" sz="16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9054810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0042E9-2D20-7508-28FD-A77628EA5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Contents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28ABB3D-F545-A908-CD8C-174842B16C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강의 소개</a:t>
            </a:r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HSPICE 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개요</a:t>
            </a:r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기본 사용법</a:t>
            </a:r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0820070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" y="2570163"/>
            <a:ext cx="8839200" cy="3068637"/>
          </a:xfrm>
        </p:spPr>
        <p:txBody>
          <a:bodyPr/>
          <a:lstStyle/>
          <a:p>
            <a:r>
              <a:rPr lang="en-US" altLang="ko-KR" sz="4000" spc="-70" dirty="0">
                <a:latin typeface="Times New Roman" panose="02020603050405020304" pitchFamily="18" charset="0"/>
                <a:ea typeface="함초롬돋움" panose="020B0604000101010101" pitchFamily="50" charset="-127"/>
                <a:cs typeface="Times New Roman" panose="02020603050405020304" pitchFamily="18" charset="0"/>
              </a:rPr>
              <a:t>Synopsys HSPICE </a:t>
            </a:r>
            <a:r>
              <a:rPr lang="ko-KR" altLang="en-US" sz="4000" spc="-70" dirty="0">
                <a:latin typeface="Times New Roman" panose="02020603050405020304" pitchFamily="18" charset="0"/>
                <a:ea typeface="함초롬돋움" panose="020B0604000101010101" pitchFamily="50" charset="-127"/>
                <a:cs typeface="Times New Roman" panose="02020603050405020304" pitchFamily="18" charset="0"/>
              </a:rPr>
              <a:t>활용법</a:t>
            </a:r>
            <a:br>
              <a:rPr lang="en-US" altLang="ko-KR" sz="4000" spc="-70" dirty="0">
                <a:latin typeface="Times New Roman" panose="02020603050405020304" pitchFamily="18" charset="0"/>
                <a:ea typeface="함초롬돋움" panose="020B0604000101010101" pitchFamily="50" charset="-127"/>
                <a:cs typeface="Times New Roman" panose="02020603050405020304" pitchFamily="18" charset="0"/>
              </a:rPr>
            </a:br>
            <a:r>
              <a:rPr lang="en-US" altLang="ko-KR" sz="4000" spc="-70" dirty="0">
                <a:latin typeface="Times New Roman" panose="02020603050405020304" pitchFamily="18" charset="0"/>
                <a:ea typeface="함초롬돋움" panose="020B0604000101010101" pitchFamily="50" charset="-127"/>
                <a:cs typeface="Times New Roman" panose="02020603050405020304" pitchFamily="18" charset="0"/>
              </a:rPr>
              <a:t>2</a:t>
            </a:r>
            <a:r>
              <a:rPr lang="ko-KR" altLang="en-US" sz="4000" spc="-70" dirty="0">
                <a:latin typeface="Times New Roman" panose="02020603050405020304" pitchFamily="18" charset="0"/>
                <a:ea typeface="함초롬돋움" panose="020B0604000101010101" pitchFamily="50" charset="-127"/>
                <a:cs typeface="Times New Roman" panose="02020603050405020304" pitchFamily="18" charset="0"/>
              </a:rPr>
              <a:t>강</a:t>
            </a:r>
            <a:br>
              <a:rPr lang="en-US" altLang="ko-KR" sz="4000" kern="0" spc="-7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함초롬돋움" panose="020B0604000101010101" pitchFamily="50" charset="-127"/>
                <a:cs typeface="Times New Roman" panose="02020603050405020304" pitchFamily="18" charset="0"/>
              </a:rPr>
            </a:br>
            <a:br>
              <a:rPr lang="en-US" altLang="ko-KR" sz="4000" kern="0" spc="-7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함초롬돋움" panose="020B0604000101010101" pitchFamily="50" charset="-127"/>
                <a:cs typeface="Times New Roman" panose="02020603050405020304" pitchFamily="18" charset="0"/>
              </a:rPr>
            </a:br>
            <a:b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143000" y="4223189"/>
            <a:ext cx="6858000" cy="1600200"/>
          </a:xfrm>
        </p:spPr>
        <p:txBody>
          <a:bodyPr/>
          <a:lstStyle/>
          <a:p>
            <a:r>
              <a:rPr lang="ko-KR" altLang="en-US" sz="2800" b="1" spc="-70" dirty="0" err="1">
                <a:latin typeface="Times New Roman" panose="02020603050405020304" pitchFamily="18" charset="0"/>
                <a:ea typeface="함초롬돋움" panose="020B0604000101010101" pitchFamily="50" charset="-127"/>
                <a:cs typeface="Times New Roman" panose="02020603050405020304" pitchFamily="18" charset="0"/>
              </a:rPr>
              <a:t>계찬호</a:t>
            </a:r>
            <a:endParaRPr lang="en-US" altLang="ko-KR" sz="2800" b="1" spc="-70" dirty="0">
              <a:latin typeface="Times New Roman" panose="02020603050405020304" pitchFamily="18" charset="0"/>
              <a:ea typeface="함초롬돋움" panose="020B0604000101010101" pitchFamily="50" charset="-127"/>
              <a:cs typeface="Times New Roman" panose="02020603050405020304" pitchFamily="18" charset="0"/>
            </a:endParaRPr>
          </a:p>
          <a:p>
            <a:r>
              <a:rPr lang="en-US" altLang="ko-KR" sz="2800" b="1" spc="-70" dirty="0">
                <a:latin typeface="Times New Roman" panose="02020603050405020304" pitchFamily="18" charset="0"/>
                <a:ea typeface="함초롬돋움" panose="020B0604000101010101" pitchFamily="50" charset="-127"/>
                <a:cs typeface="Times New Roman" panose="02020603050405020304" pitchFamily="18" charset="0"/>
              </a:rPr>
              <a:t>2024.09.30</a:t>
            </a:r>
          </a:p>
        </p:txBody>
      </p:sp>
    </p:spTree>
    <p:extLst>
      <p:ext uri="{BB962C8B-B14F-4D97-AF65-F5344CB8AC3E}">
        <p14:creationId xmlns:p14="http://schemas.microsoft.com/office/powerpoint/2010/main" val="39314567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0042E9-2D20-7508-28FD-A77628EA5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Contents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28ABB3D-F545-A908-CD8C-174842B16C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latin typeface="+mn-ea"/>
                <a:ea typeface="+mn-ea"/>
                <a:cs typeface="Times New Roman" panose="02020603050405020304" pitchFamily="18" charset="0"/>
              </a:rPr>
              <a:t>회로 해석 방법</a:t>
            </a:r>
            <a:endParaRPr lang="en-US" altLang="ko-KR" dirty="0">
              <a:latin typeface="+mn-ea"/>
              <a:ea typeface="+mn-ea"/>
              <a:cs typeface="Times New Roman" panose="02020603050405020304" pitchFamily="18" charset="0"/>
            </a:endParaRPr>
          </a:p>
          <a:p>
            <a:r>
              <a:rPr lang="en-US" altLang="ko-KR" dirty="0">
                <a:latin typeface="+mn-ea"/>
                <a:ea typeface="+mn-ea"/>
                <a:cs typeface="Times New Roman" panose="02020603050405020304" pitchFamily="18" charset="0"/>
              </a:rPr>
              <a:t>DC, AC, Transient</a:t>
            </a:r>
            <a:r>
              <a:rPr lang="ko-KR" altLang="en-US" dirty="0">
                <a:latin typeface="+mn-ea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ko-KR" dirty="0">
                <a:latin typeface="+mn-ea"/>
                <a:ea typeface="+mn-ea"/>
                <a:cs typeface="Times New Roman" panose="02020603050405020304" pitchFamily="18" charset="0"/>
              </a:rPr>
              <a:t>Simulation </a:t>
            </a:r>
            <a:r>
              <a:rPr lang="ko-KR" altLang="en-US" dirty="0">
                <a:latin typeface="+mn-ea"/>
                <a:ea typeface="+mn-ea"/>
                <a:cs typeface="Times New Roman" panose="02020603050405020304" pitchFamily="18" charset="0"/>
              </a:rPr>
              <a:t>방법</a:t>
            </a:r>
            <a:endParaRPr lang="en-US" altLang="ko-KR" dirty="0">
              <a:latin typeface="+mn-ea"/>
              <a:ea typeface="+mn-ea"/>
              <a:cs typeface="Times New Roman" panose="02020603050405020304" pitchFamily="18" charset="0"/>
            </a:endParaRPr>
          </a:p>
          <a:p>
            <a:r>
              <a:rPr lang="en-US" altLang="ko-KR" dirty="0">
                <a:latin typeface="+mn-ea"/>
                <a:ea typeface="+mn-ea"/>
                <a:cs typeface="Times New Roman" panose="02020603050405020304" pitchFamily="18" charset="0"/>
              </a:rPr>
              <a:t>DC, AC, Transient</a:t>
            </a:r>
            <a:r>
              <a:rPr lang="ko-KR" altLang="en-US" dirty="0">
                <a:latin typeface="+mn-ea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ko-KR" dirty="0">
                <a:latin typeface="+mn-ea"/>
                <a:ea typeface="+mn-ea"/>
                <a:cs typeface="Times New Roman" panose="02020603050405020304" pitchFamily="18" charset="0"/>
              </a:rPr>
              <a:t>Simulation </a:t>
            </a:r>
            <a:r>
              <a:rPr lang="ko-KR" altLang="en-US" dirty="0">
                <a:latin typeface="+mn-ea"/>
                <a:ea typeface="+mn-ea"/>
                <a:cs typeface="Times New Roman" panose="02020603050405020304" pitchFamily="18" charset="0"/>
              </a:rPr>
              <a:t>예제</a:t>
            </a:r>
            <a:endParaRPr lang="en-US" altLang="ko-KR" dirty="0">
              <a:latin typeface="+mn-ea"/>
              <a:ea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6826627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0042E9-2D20-7508-28FD-A77628EA5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회로 해석 방법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28ABB3D-F545-A908-CD8C-174842B16C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DC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해석</a:t>
            </a:r>
            <a:endParaRPr lang="en-US" altLang="ko-KR" dirty="0">
              <a:solidFill>
                <a:schemeClr val="bg1">
                  <a:lumMod val="50000"/>
                </a:schemeClr>
              </a:solidFill>
              <a:latin typeface="+mn-ea"/>
              <a:ea typeface="+mn-ea"/>
            </a:endParaRPr>
          </a:p>
          <a:p>
            <a:pPr lvl="1" algn="just"/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회로의 동작점을 찾거나</a:t>
            </a: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, </a:t>
            </a:r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직류 전원에 대해 회로의 전압과 전류를 계산하는 방식</a:t>
            </a:r>
            <a:endParaRPr lang="en-US" altLang="ko-KR" sz="1800" dirty="0">
              <a:solidFill>
                <a:schemeClr val="bg1">
                  <a:lumMod val="50000"/>
                </a:schemeClr>
              </a:solidFill>
              <a:latin typeface="+mn-ea"/>
              <a:ea typeface="+mn-ea"/>
            </a:endParaRPr>
          </a:p>
          <a:p>
            <a:pPr lvl="1" algn="just"/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DC</a:t>
            </a:r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</a:t>
            </a:r>
            <a:r>
              <a:rPr lang="ko-KR" altLang="en-US" sz="1800" dirty="0" err="1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스윕을</a:t>
            </a:r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통해 전원 또는 입력 신호가 변화할 때의 회로 동작 분석</a:t>
            </a:r>
            <a:endParaRPr lang="en-US" altLang="ko-KR" sz="1800" dirty="0">
              <a:solidFill>
                <a:schemeClr val="bg1">
                  <a:lumMod val="50000"/>
                </a:schemeClr>
              </a:solidFill>
              <a:latin typeface="+mn-ea"/>
              <a:ea typeface="+mn-ea"/>
            </a:endParaRPr>
          </a:p>
          <a:p>
            <a:pPr algn="just"/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Times New Roman" panose="02020603050405020304" pitchFamily="18" charset="0"/>
              </a:rPr>
              <a:t>AC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Times New Roman" panose="02020603050405020304" pitchFamily="18" charset="0"/>
              </a:rPr>
              <a:t>해석</a:t>
            </a:r>
            <a:endParaRPr lang="en-US" altLang="ko-KR" dirty="0">
              <a:solidFill>
                <a:schemeClr val="bg1">
                  <a:lumMod val="50000"/>
                </a:schemeClr>
              </a:solidFill>
              <a:latin typeface="+mn-ea"/>
              <a:ea typeface="+mn-ea"/>
              <a:cs typeface="Times New Roman" panose="02020603050405020304" pitchFamily="18" charset="0"/>
            </a:endParaRPr>
          </a:p>
          <a:p>
            <a:pPr lvl="1" algn="just"/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Times New Roman" panose="02020603050405020304" pitchFamily="18" charset="0"/>
              </a:rPr>
              <a:t>주파수 영역에서 회로의 응답을 분석</a:t>
            </a:r>
            <a:endParaRPr lang="en-US" altLang="ko-KR" sz="1800" dirty="0">
              <a:solidFill>
                <a:schemeClr val="bg1">
                  <a:lumMod val="50000"/>
                </a:schemeClr>
              </a:solidFill>
              <a:latin typeface="+mn-ea"/>
              <a:ea typeface="+mn-ea"/>
              <a:cs typeface="Times New Roman" panose="02020603050405020304" pitchFamily="18" charset="0"/>
            </a:endParaRPr>
          </a:p>
          <a:p>
            <a:pPr lvl="1" algn="just"/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Times New Roman" panose="02020603050405020304" pitchFamily="18" charset="0"/>
              </a:rPr>
              <a:t>주파수가 변화할 때 회로의 전압 이득이나 위상 응답을 확인하는데 사용</a:t>
            </a:r>
            <a:endParaRPr lang="en-US" altLang="ko-KR" sz="1800" dirty="0">
              <a:solidFill>
                <a:schemeClr val="bg1">
                  <a:lumMod val="50000"/>
                </a:schemeClr>
              </a:solidFill>
              <a:latin typeface="+mn-ea"/>
              <a:ea typeface="+mn-ea"/>
              <a:cs typeface="Times New Roman" panose="02020603050405020304" pitchFamily="18" charset="0"/>
            </a:endParaRPr>
          </a:p>
          <a:p>
            <a:pPr lvl="1" algn="just"/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Times New Roman" panose="02020603050405020304" pitchFamily="18" charset="0"/>
              </a:rPr>
              <a:t>주로 필터나 증폭기 회로에서의 주파수 특성을 분석할 때 사용</a:t>
            </a:r>
            <a:endParaRPr lang="en-US" altLang="ko-KR" sz="1800" dirty="0">
              <a:solidFill>
                <a:schemeClr val="bg1">
                  <a:lumMod val="50000"/>
                </a:schemeClr>
              </a:solidFill>
              <a:latin typeface="+mn-ea"/>
              <a:ea typeface="+mn-ea"/>
              <a:cs typeface="Times New Roman" panose="02020603050405020304" pitchFamily="18" charset="0"/>
            </a:endParaRPr>
          </a:p>
          <a:p>
            <a:pPr algn="just"/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Times New Roman" panose="02020603050405020304" pitchFamily="18" charset="0"/>
              </a:rPr>
              <a:t>Transient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Times New Roman" panose="02020603050405020304" pitchFamily="18" charset="0"/>
              </a:rPr>
              <a:t>해석</a:t>
            </a:r>
            <a:endParaRPr lang="en-US" altLang="ko-KR" dirty="0">
              <a:solidFill>
                <a:schemeClr val="bg1">
                  <a:lumMod val="50000"/>
                </a:schemeClr>
              </a:solidFill>
              <a:latin typeface="+mn-ea"/>
              <a:ea typeface="+mn-ea"/>
              <a:cs typeface="Times New Roman" panose="02020603050405020304" pitchFamily="18" charset="0"/>
            </a:endParaRPr>
          </a:p>
          <a:p>
            <a:pPr lvl="1" algn="just"/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Times New Roman" panose="02020603050405020304" pitchFamily="18" charset="0"/>
              </a:rPr>
              <a:t>시간 영역에서 회로의 과도 응답을 분석</a:t>
            </a:r>
            <a:endParaRPr lang="en-US" altLang="ko-KR" sz="1800" dirty="0">
              <a:solidFill>
                <a:schemeClr val="bg1">
                  <a:lumMod val="50000"/>
                </a:schemeClr>
              </a:solidFill>
              <a:latin typeface="+mn-ea"/>
              <a:ea typeface="+mn-ea"/>
              <a:cs typeface="Times New Roman" panose="02020603050405020304" pitchFamily="18" charset="0"/>
            </a:endParaRPr>
          </a:p>
          <a:p>
            <a:pPr lvl="1" algn="just"/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Times New Roman" panose="02020603050405020304" pitchFamily="18" charset="0"/>
              </a:rPr>
              <a:t>시간에 따라 변하는 입력 신호에 대해 회로가 어떻게 응답하는지를 시뮬레이션</a:t>
            </a:r>
            <a:endParaRPr lang="en-US" altLang="ko-KR" sz="1800" dirty="0">
              <a:solidFill>
                <a:schemeClr val="bg1">
                  <a:lumMod val="50000"/>
                </a:schemeClr>
              </a:solidFill>
              <a:latin typeface="+mn-ea"/>
              <a:ea typeface="+mn-ea"/>
              <a:cs typeface="Times New Roman" panose="02020603050405020304" pitchFamily="18" charset="0"/>
            </a:endParaRPr>
          </a:p>
          <a:p>
            <a:pPr lvl="1" algn="just"/>
            <a:r>
              <a:rPr lang="ko-KR" altLang="en-US" sz="1800" dirty="0" err="1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Times New Roman" panose="02020603050405020304" pitchFamily="18" charset="0"/>
              </a:rPr>
              <a:t>스위칭</a:t>
            </a:r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Times New Roman" panose="02020603050405020304" pitchFamily="18" charset="0"/>
              </a:rPr>
              <a:t> 회로</a:t>
            </a: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Times New Roman" panose="02020603050405020304" pitchFamily="18" charset="0"/>
              </a:rPr>
              <a:t>, </a:t>
            </a:r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Times New Roman" panose="02020603050405020304" pitchFamily="18" charset="0"/>
              </a:rPr>
              <a:t>펄스 신호</a:t>
            </a: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Times New Roman" panose="02020603050405020304" pitchFamily="18" charset="0"/>
              </a:rPr>
              <a:t>, </a:t>
            </a:r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Times New Roman" panose="02020603050405020304" pitchFamily="18" charset="0"/>
              </a:rPr>
              <a:t>동적 응답을 확인할 때 사용</a:t>
            </a:r>
            <a:endParaRPr lang="en-US" altLang="ko-KR" sz="1800" dirty="0">
              <a:solidFill>
                <a:schemeClr val="bg1">
                  <a:lumMod val="50000"/>
                </a:schemeClr>
              </a:solidFill>
              <a:latin typeface="+mn-ea"/>
              <a:ea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2632577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0042E9-2D20-7508-28FD-A77628EA5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DC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해석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28ABB3D-F545-A908-CD8C-174842B16C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DC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해석 작성 방법</a:t>
            </a:r>
            <a:endParaRPr lang="en-US" altLang="ko-KR" dirty="0">
              <a:solidFill>
                <a:schemeClr val="bg1">
                  <a:lumMod val="50000"/>
                </a:schemeClr>
              </a:solidFill>
              <a:latin typeface="+mn-ea"/>
              <a:ea typeface="+mn-ea"/>
            </a:endParaRPr>
          </a:p>
          <a:p>
            <a:pPr lvl="1" algn="just"/>
            <a:r>
              <a:rPr lang="en-US" altLang="ko-KR" sz="180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</a:rPr>
              <a:t>.DC &lt;var1&gt; &lt;START=start1&gt; &lt;STOP=stop1&gt; &lt;STEP=incr1&gt;</a:t>
            </a:r>
          </a:p>
          <a:p>
            <a:pPr lvl="1" algn="just"/>
            <a:r>
              <a:rPr lang="en-US" altLang="ko-KR" sz="180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</a:rPr>
              <a:t>var1: </a:t>
            </a:r>
            <a:r>
              <a:rPr lang="ko-KR" altLang="en-US" sz="180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</a:rPr>
              <a:t>변화 시킬 </a:t>
            </a:r>
            <a:r>
              <a:rPr lang="en-US" altLang="ko-KR" sz="180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</a:rPr>
              <a:t>Source</a:t>
            </a:r>
          </a:p>
          <a:p>
            <a:pPr lvl="1" algn="just"/>
            <a:r>
              <a:rPr lang="en-US" altLang="ko-KR" sz="180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</a:rPr>
              <a:t>START: DC </a:t>
            </a:r>
            <a:r>
              <a:rPr lang="ko-KR" altLang="en-US" sz="180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</a:rPr>
              <a:t>해석 시 초기값</a:t>
            </a:r>
            <a:endParaRPr lang="en-US" altLang="ko-KR" sz="1800" i="0" dirty="0">
              <a:solidFill>
                <a:schemeClr val="bg1">
                  <a:lumMod val="50000"/>
                </a:schemeClr>
              </a:solidFill>
              <a:effectLst/>
              <a:latin typeface="+mn-ea"/>
              <a:ea typeface="+mn-ea"/>
            </a:endParaRPr>
          </a:p>
          <a:p>
            <a:pPr lvl="1" algn="just"/>
            <a:r>
              <a:rPr lang="en-US" altLang="ko-KR" sz="180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</a:rPr>
              <a:t>STOP: DC </a:t>
            </a:r>
            <a:r>
              <a:rPr lang="ko-KR" altLang="en-US" sz="180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</a:rPr>
              <a:t>해석 시 마지막 값</a:t>
            </a:r>
            <a:endParaRPr lang="en-US" altLang="ko-KR" sz="1800" dirty="0">
              <a:solidFill>
                <a:schemeClr val="bg1">
                  <a:lumMod val="50000"/>
                </a:schemeClr>
              </a:solidFill>
              <a:latin typeface="+mn-ea"/>
              <a:ea typeface="+mn-ea"/>
            </a:endParaRPr>
          </a:p>
          <a:p>
            <a:pPr lvl="1" algn="just"/>
            <a:r>
              <a:rPr lang="en-US" altLang="ko-KR" sz="180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</a:rPr>
              <a:t>STEP: DC </a:t>
            </a:r>
            <a:r>
              <a:rPr lang="ko-KR" altLang="en-US" sz="180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</a:rPr>
              <a:t>해석 시 간격</a:t>
            </a:r>
            <a:endParaRPr lang="en-US" altLang="ko-KR" sz="1800" i="0" dirty="0">
              <a:solidFill>
                <a:schemeClr val="bg1">
                  <a:lumMod val="50000"/>
                </a:schemeClr>
              </a:solidFill>
              <a:effectLst/>
              <a:latin typeface="+mn-ea"/>
              <a:ea typeface="+mn-ea"/>
            </a:endParaRPr>
          </a:p>
          <a:p>
            <a:pPr lvl="1" algn="just"/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예</a:t>
            </a: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)</a:t>
            </a:r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</a:t>
            </a:r>
            <a:r>
              <a:rPr lang="en-US" altLang="ko-KR" sz="180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</a:rPr>
              <a:t>.DC V1 0.1 0.5 0.1</a:t>
            </a:r>
          </a:p>
          <a:p>
            <a:pPr lvl="1" algn="just"/>
            <a:r>
              <a:rPr lang="en-US" altLang="ko-KR" sz="180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</a:rPr>
              <a:t>-&gt; V1 </a:t>
            </a: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DC</a:t>
            </a:r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</a:t>
            </a:r>
            <a:r>
              <a:rPr lang="en-US" altLang="ko-KR" sz="180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</a:rPr>
              <a:t>Source</a:t>
            </a:r>
            <a:r>
              <a:rPr lang="ko-KR" altLang="en-US" sz="180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</a:rPr>
              <a:t>를 </a:t>
            </a:r>
            <a:r>
              <a:rPr lang="en-US" altLang="ko-KR" sz="180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</a:rPr>
              <a:t>0.1V</a:t>
            </a:r>
            <a:r>
              <a:rPr lang="ko-KR" altLang="en-US" sz="180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</a:rPr>
              <a:t>에서 </a:t>
            </a:r>
            <a:r>
              <a:rPr lang="en-US" altLang="ko-KR" sz="180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</a:rPr>
              <a:t>0.5V </a:t>
            </a:r>
            <a:r>
              <a:rPr lang="ko-KR" altLang="en-US" sz="180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</a:rPr>
              <a:t>까지 </a:t>
            </a:r>
            <a:r>
              <a:rPr lang="en-US" altLang="ko-KR" sz="180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</a:rPr>
              <a:t>0.1V </a:t>
            </a:r>
            <a:r>
              <a:rPr lang="ko-KR" altLang="en-US" sz="180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</a:rPr>
              <a:t>간격으로 해석</a:t>
            </a:r>
            <a:endParaRPr lang="en-US" altLang="ko-KR" sz="1800" dirty="0">
              <a:solidFill>
                <a:schemeClr val="bg1">
                  <a:lumMod val="50000"/>
                </a:schemeClr>
              </a:solidFill>
              <a:latin typeface="+mn-ea"/>
              <a:ea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4938607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0042E9-2D20-7508-28FD-A77628EA5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해석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28ABB3D-F545-A908-CD8C-174842B16C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AC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해석 작성 방법</a:t>
            </a:r>
            <a:endParaRPr lang="en-US" altLang="ko-KR" dirty="0">
              <a:solidFill>
                <a:schemeClr val="bg1">
                  <a:lumMod val="50000"/>
                </a:schemeClr>
              </a:solidFill>
              <a:latin typeface="+mn-ea"/>
              <a:ea typeface="+mn-ea"/>
            </a:endParaRPr>
          </a:p>
          <a:p>
            <a:pPr lvl="1"/>
            <a:r>
              <a:rPr lang="en-US" altLang="ko-KR" sz="180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</a:rPr>
              <a:t>.AC &lt;type&gt; &lt;np&gt; &lt;</a:t>
            </a:r>
            <a:r>
              <a:rPr lang="en-US" altLang="ko-KR" sz="1800" i="0" dirty="0" err="1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</a:rPr>
              <a:t>fstart</a:t>
            </a:r>
            <a:r>
              <a:rPr lang="en-US" altLang="ko-KR" sz="180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</a:rPr>
              <a:t>&gt; &lt;</a:t>
            </a:r>
            <a:r>
              <a:rPr lang="en-US" altLang="ko-KR" sz="1800" i="0" dirty="0" err="1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</a:rPr>
              <a:t>fstop</a:t>
            </a:r>
            <a:r>
              <a:rPr lang="en-US" altLang="ko-KR" sz="180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</a:rPr>
              <a:t>&gt;</a:t>
            </a:r>
            <a:endParaRPr lang="en-US" altLang="ko-KR" sz="1800" dirty="0">
              <a:solidFill>
                <a:schemeClr val="bg1">
                  <a:lumMod val="50000"/>
                </a:schemeClr>
              </a:solidFill>
              <a:latin typeface="+mn-ea"/>
              <a:ea typeface="+mn-ea"/>
            </a:endParaRPr>
          </a:p>
          <a:p>
            <a:pPr lvl="1"/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t</a:t>
            </a:r>
            <a:r>
              <a:rPr lang="en-US" altLang="ko-KR" sz="180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</a:rPr>
              <a:t>ype</a:t>
            </a: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:</a:t>
            </a:r>
            <a:r>
              <a:rPr lang="ko-KR" altLang="en-US" sz="180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</a:rPr>
              <a:t> </a:t>
            </a:r>
            <a:r>
              <a:rPr lang="en-US" altLang="ko-KR" sz="180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</a:rPr>
              <a:t>linear</a:t>
            </a:r>
            <a:r>
              <a:rPr lang="ko-KR" altLang="en-US" sz="180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</a:rPr>
              <a:t>와 </a:t>
            </a:r>
            <a:r>
              <a:rPr lang="en-US" altLang="ko-KR" sz="180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</a:rPr>
              <a:t>dec</a:t>
            </a:r>
            <a:r>
              <a:rPr lang="ko-KR" altLang="en-US" sz="180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</a:rPr>
              <a:t>가 있음</a:t>
            </a:r>
            <a:r>
              <a:rPr lang="en-US" altLang="ko-KR" sz="180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</a:rPr>
              <a:t>. linear</a:t>
            </a:r>
            <a:r>
              <a:rPr lang="ko-KR" altLang="en-US" sz="180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</a:rPr>
              <a:t>는 말 그대로 단조 증가</a:t>
            </a:r>
            <a:r>
              <a:rPr lang="en-US" altLang="ko-KR" sz="180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</a:rPr>
              <a:t>,</a:t>
            </a:r>
            <a:r>
              <a:rPr lang="ko-KR" altLang="en-US" sz="180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</a:rPr>
              <a:t> </a:t>
            </a:r>
            <a:r>
              <a:rPr lang="en-US" altLang="ko-KR" sz="180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</a:rPr>
              <a:t>dec</a:t>
            </a:r>
            <a:r>
              <a:rPr lang="ko-KR" altLang="en-US" sz="180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</a:rPr>
              <a:t>는 </a:t>
            </a:r>
            <a:r>
              <a:rPr lang="en-US" altLang="ko-KR" sz="180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</a:rPr>
              <a:t>10</a:t>
            </a:r>
            <a:r>
              <a:rPr lang="ko-KR" altLang="en-US" sz="180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</a:rPr>
              <a:t>배씩 증가함</a:t>
            </a:r>
            <a:r>
              <a:rPr lang="en-US" altLang="ko-KR" sz="180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</a:rPr>
              <a:t>.</a:t>
            </a:r>
          </a:p>
          <a:p>
            <a:pPr lvl="1"/>
            <a:r>
              <a:rPr lang="en-US" altLang="ko-KR" sz="180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</a:rPr>
              <a:t>np(number of points):</a:t>
            </a:r>
            <a:r>
              <a:rPr lang="ko-KR" altLang="en-US" sz="180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</a:rPr>
              <a:t> 몇 개의 </a:t>
            </a:r>
            <a:r>
              <a:rPr lang="en-US" altLang="ko-KR" sz="180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</a:rPr>
              <a:t>point</a:t>
            </a:r>
            <a:r>
              <a:rPr lang="ko-KR" altLang="en-US" sz="180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</a:rPr>
              <a:t>를 해석할 것인지 결정</a:t>
            </a:r>
            <a:endParaRPr lang="en-US" altLang="ko-KR" sz="1800" i="0" dirty="0">
              <a:solidFill>
                <a:schemeClr val="bg1">
                  <a:lumMod val="50000"/>
                </a:schemeClr>
              </a:solidFill>
              <a:effectLst/>
              <a:latin typeface="+mn-ea"/>
              <a:ea typeface="+mn-ea"/>
            </a:endParaRPr>
          </a:p>
          <a:p>
            <a:pPr lvl="1"/>
            <a:r>
              <a:rPr lang="en-US" altLang="ko-KR" sz="1800" dirty="0" err="1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fstart</a:t>
            </a: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: AC </a:t>
            </a:r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해석 시 가장 낮은 주파수</a:t>
            </a:r>
            <a:endParaRPr lang="en-US" altLang="ko-KR" sz="1800" dirty="0">
              <a:solidFill>
                <a:schemeClr val="bg1">
                  <a:lumMod val="50000"/>
                </a:schemeClr>
              </a:solidFill>
              <a:latin typeface="+mn-ea"/>
              <a:ea typeface="+mn-ea"/>
            </a:endParaRPr>
          </a:p>
          <a:p>
            <a:pPr lvl="1"/>
            <a:r>
              <a:rPr lang="en-US" altLang="ko-KR" sz="1800" dirty="0" err="1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f</a:t>
            </a:r>
            <a:r>
              <a:rPr lang="en-US" altLang="ko-KR" sz="1800" i="0" dirty="0" err="1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</a:rPr>
              <a:t>stop</a:t>
            </a:r>
            <a:r>
              <a:rPr lang="en-US" altLang="ko-KR" sz="180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</a:rPr>
              <a:t>: AC </a:t>
            </a:r>
            <a:r>
              <a:rPr lang="ko-KR" altLang="en-US" sz="180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</a:rPr>
              <a:t>해석 시 가장 높은 주파수</a:t>
            </a:r>
            <a:endParaRPr lang="en-US" altLang="ko-KR" sz="1800" i="0" dirty="0">
              <a:solidFill>
                <a:schemeClr val="bg1">
                  <a:lumMod val="50000"/>
                </a:schemeClr>
              </a:solidFill>
              <a:effectLst/>
              <a:latin typeface="+mn-ea"/>
              <a:ea typeface="+mn-ea"/>
            </a:endParaRPr>
          </a:p>
          <a:p>
            <a:pPr lvl="1"/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예</a:t>
            </a: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) </a:t>
            </a:r>
            <a:r>
              <a:rPr lang="en-US" altLang="ko-KR" sz="180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</a:rPr>
              <a:t>.ac </a:t>
            </a:r>
            <a:r>
              <a:rPr lang="en-US" altLang="ko-KR" sz="1800" i="0" dirty="0" err="1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</a:rPr>
              <a:t>lin</a:t>
            </a:r>
            <a:r>
              <a:rPr lang="en-US" altLang="ko-KR" sz="180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</a:rPr>
              <a:t> 100 10 100k</a:t>
            </a:r>
          </a:p>
          <a:p>
            <a:pPr lvl="1"/>
            <a:r>
              <a:rPr lang="en-US" altLang="ko-KR" sz="180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</a:rPr>
              <a:t>10Hz </a:t>
            </a:r>
            <a:r>
              <a:rPr lang="ko-KR" altLang="en-US" sz="180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</a:rPr>
              <a:t>부터 </a:t>
            </a:r>
            <a:r>
              <a:rPr lang="en-US" altLang="ko-KR" sz="180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</a:rPr>
              <a:t>100kHz</a:t>
            </a:r>
            <a:r>
              <a:rPr lang="ko-KR" altLang="en-US" sz="180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</a:rPr>
              <a:t>까지 </a:t>
            </a:r>
            <a:r>
              <a:rPr lang="en-US" altLang="ko-KR" sz="180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</a:rPr>
              <a:t>linear step</a:t>
            </a:r>
            <a:r>
              <a:rPr lang="ko-KR" altLang="en-US" sz="180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</a:rPr>
              <a:t>으로 </a:t>
            </a:r>
            <a:r>
              <a:rPr lang="en-US" altLang="ko-KR" sz="180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</a:rPr>
              <a:t>100 point</a:t>
            </a:r>
            <a:r>
              <a:rPr lang="ko-KR" altLang="en-US" sz="180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</a:rPr>
              <a:t>를 해석</a:t>
            </a:r>
            <a:endParaRPr lang="en-US" altLang="ko-KR" sz="1800" dirty="0">
              <a:solidFill>
                <a:schemeClr val="bg1">
                  <a:lumMod val="50000"/>
                </a:schemeClr>
              </a:solidFill>
              <a:latin typeface="+mn-ea"/>
              <a:ea typeface="+mn-ea"/>
            </a:endParaRPr>
          </a:p>
          <a:p>
            <a:pPr lvl="1"/>
            <a:r>
              <a:rPr lang="en-US" altLang="ko-KR" sz="180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</a:rPr>
              <a:t>100k</a:t>
            </a:r>
            <a:r>
              <a:rPr lang="ko-KR" altLang="en-US" sz="180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</a:rPr>
              <a:t>를 </a:t>
            </a:r>
            <a:r>
              <a:rPr lang="en-US" altLang="ko-KR" sz="180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</a:rPr>
              <a:t>100</a:t>
            </a:r>
            <a:r>
              <a:rPr lang="ko-KR" altLang="en-US" sz="180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</a:rPr>
              <a:t>으로 나누면 </a:t>
            </a:r>
            <a:r>
              <a:rPr lang="en-US" altLang="ko-KR" sz="180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</a:rPr>
              <a:t>1kHz </a:t>
            </a:r>
            <a:r>
              <a:rPr lang="ko-KR" altLang="en-US" sz="180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</a:rPr>
              <a:t>이므로 결과적으로 </a:t>
            </a:r>
            <a:r>
              <a:rPr lang="en-US" altLang="ko-KR" sz="180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</a:rPr>
              <a:t>1kHz </a:t>
            </a:r>
            <a:r>
              <a:rPr lang="ko-KR" altLang="en-US" sz="180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</a:rPr>
              <a:t>간격으로 계산을 하게 된다</a:t>
            </a:r>
            <a:r>
              <a:rPr lang="en-US" altLang="ko-KR" sz="180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</a:rPr>
              <a:t>. </a:t>
            </a:r>
            <a:r>
              <a:rPr lang="ko-KR" altLang="en-US" sz="180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</a:rPr>
              <a:t>주파수 해석에서 잘 안 쓴다</a:t>
            </a:r>
            <a:r>
              <a:rPr lang="en-US" altLang="ko-KR" sz="180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</a:rPr>
              <a:t>.</a:t>
            </a:r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</a:t>
            </a:r>
            <a:r>
              <a:rPr lang="en-US" altLang="ko-KR" sz="180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</a:rPr>
              <a:t>(</a:t>
            </a:r>
            <a:r>
              <a:rPr lang="ko-KR" altLang="en-US" sz="180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</a:rPr>
              <a:t>주파수 해석은 보통 축을 </a:t>
            </a:r>
            <a:r>
              <a:rPr lang="en-US" altLang="ko-KR" sz="180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</a:rPr>
              <a:t>log-log Scale</a:t>
            </a:r>
            <a:r>
              <a:rPr lang="ko-KR" altLang="en-US" sz="180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</a:rPr>
              <a:t>을 주로 쓰기 때문이다</a:t>
            </a:r>
            <a:r>
              <a:rPr lang="en-US" altLang="ko-KR" sz="180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</a:rPr>
              <a:t>)</a:t>
            </a:r>
            <a:endParaRPr lang="en-US" altLang="ko-KR" sz="1800" dirty="0">
              <a:solidFill>
                <a:schemeClr val="bg1">
                  <a:lumMod val="50000"/>
                </a:schemeClr>
              </a:solidFill>
              <a:latin typeface="+mn-ea"/>
              <a:ea typeface="+mn-ea"/>
            </a:endParaRPr>
          </a:p>
          <a:p>
            <a:pPr lvl="1"/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예</a:t>
            </a: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) </a:t>
            </a:r>
            <a:r>
              <a:rPr lang="en-US" altLang="ko-KR" sz="180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</a:rPr>
              <a:t>.ac dec 100 10 100k</a:t>
            </a:r>
          </a:p>
          <a:p>
            <a:pPr lvl="1"/>
            <a:r>
              <a:rPr lang="en-US" altLang="ko-KR" sz="180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</a:rPr>
              <a:t>10Hz </a:t>
            </a:r>
            <a:r>
              <a:rPr lang="ko-KR" altLang="en-US" sz="180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</a:rPr>
              <a:t>부터 </a:t>
            </a:r>
            <a:r>
              <a:rPr lang="en-US" altLang="ko-KR" sz="180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</a:rPr>
              <a:t>100kHz</a:t>
            </a:r>
            <a:r>
              <a:rPr lang="ko-KR" altLang="en-US" sz="180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</a:rPr>
              <a:t>까지 </a:t>
            </a:r>
            <a:r>
              <a:rPr lang="en-US" altLang="ko-KR" sz="180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</a:rPr>
              <a:t>log step</a:t>
            </a:r>
            <a:r>
              <a:rPr lang="ko-KR" altLang="en-US" sz="180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</a:rPr>
              <a:t>으로 </a:t>
            </a:r>
            <a:r>
              <a:rPr lang="en-US" altLang="ko-KR" sz="180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</a:rPr>
              <a:t>10</a:t>
            </a:r>
            <a:r>
              <a:rPr lang="ko-KR" altLang="en-US" sz="180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</a:rPr>
              <a:t>배마다 </a:t>
            </a:r>
            <a:r>
              <a:rPr lang="en-US" altLang="ko-KR" sz="180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</a:rPr>
              <a:t>100 point</a:t>
            </a:r>
            <a:r>
              <a:rPr lang="ko-KR" altLang="en-US" sz="180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</a:rPr>
              <a:t>로 해석</a:t>
            </a:r>
            <a:endParaRPr lang="en-US" altLang="ko-KR" sz="1800" i="0" dirty="0">
              <a:solidFill>
                <a:schemeClr val="bg1">
                  <a:lumMod val="50000"/>
                </a:schemeClr>
              </a:solidFill>
              <a:effectLst/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36491756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0042E9-2D20-7508-28FD-A77628EA5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Transient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해석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28ABB3D-F545-A908-CD8C-174842B16C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Transient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해석 작성 방법</a:t>
            </a:r>
            <a:endParaRPr lang="en-US" altLang="ko-KR" dirty="0">
              <a:solidFill>
                <a:schemeClr val="bg1">
                  <a:lumMod val="50000"/>
                </a:schemeClr>
              </a:solidFill>
              <a:latin typeface="+mn-ea"/>
              <a:ea typeface="+mn-ea"/>
            </a:endParaRPr>
          </a:p>
          <a:p>
            <a:pPr lvl="1"/>
            <a:r>
              <a:rPr lang="en-US" altLang="ko-KR" sz="180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</a:rPr>
              <a:t>.</a:t>
            </a:r>
            <a:r>
              <a:rPr lang="en-US" altLang="ko-KR" sz="1800" dirty="0" err="1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tran</a:t>
            </a:r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</a:t>
            </a: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&lt;</a:t>
            </a:r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시간 간격</a:t>
            </a: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&gt; &lt;</a:t>
            </a:r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총 시뮬레이션 시간</a:t>
            </a: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&gt;</a:t>
            </a:r>
          </a:p>
          <a:p>
            <a:pPr lvl="1"/>
            <a:r>
              <a:rPr lang="ko-KR" altLang="en-US" sz="180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</a:rPr>
              <a:t>시간 간격</a:t>
            </a:r>
            <a:r>
              <a:rPr lang="en-US" altLang="ko-KR" sz="180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</a:rPr>
              <a:t>: </a:t>
            </a:r>
            <a:r>
              <a:rPr lang="ko-KR" altLang="en-US" sz="180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</a:rPr>
              <a:t>시뮬레이션에서 데이터를 계산하는 시간 간격</a:t>
            </a:r>
            <a:endParaRPr lang="en-US" altLang="ko-KR" sz="1800" i="0" dirty="0">
              <a:solidFill>
                <a:schemeClr val="bg1">
                  <a:lumMod val="50000"/>
                </a:schemeClr>
              </a:solidFill>
              <a:effectLst/>
              <a:latin typeface="+mn-ea"/>
              <a:ea typeface="+mn-ea"/>
            </a:endParaRPr>
          </a:p>
          <a:p>
            <a:pPr lvl="1"/>
            <a:r>
              <a:rPr lang="ko-KR" altLang="en-US" sz="180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</a:rPr>
              <a:t>총 시뮬레이션 시간</a:t>
            </a:r>
            <a:r>
              <a:rPr lang="en-US" altLang="ko-KR" sz="180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</a:rPr>
              <a:t>: </a:t>
            </a:r>
            <a:r>
              <a:rPr lang="ko-KR" altLang="en-US" sz="180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</a:rPr>
              <a:t>시뮬레이션을 수행할 전체 시간</a:t>
            </a:r>
            <a:endParaRPr lang="en-US" altLang="ko-KR" sz="1800" i="0" dirty="0">
              <a:solidFill>
                <a:schemeClr val="bg1">
                  <a:lumMod val="50000"/>
                </a:schemeClr>
              </a:solidFill>
              <a:effectLst/>
              <a:latin typeface="+mn-ea"/>
              <a:ea typeface="+mn-ea"/>
            </a:endParaRPr>
          </a:p>
          <a:p>
            <a:pPr lvl="1"/>
            <a:r>
              <a:rPr lang="ko-KR" altLang="en-US" sz="180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</a:rPr>
              <a:t>예</a:t>
            </a:r>
            <a:r>
              <a:rPr lang="en-US" altLang="ko-KR" sz="180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</a:rPr>
              <a:t>) .</a:t>
            </a:r>
            <a:r>
              <a:rPr lang="en-US" altLang="ko-KR" sz="1800" i="0" dirty="0" err="1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</a:rPr>
              <a:t>tran</a:t>
            </a:r>
            <a:r>
              <a:rPr lang="en-US" altLang="ko-KR" sz="180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</a:rPr>
              <a:t> 1n 100n</a:t>
            </a:r>
          </a:p>
        </p:txBody>
      </p:sp>
    </p:spTree>
    <p:extLst>
      <p:ext uri="{BB962C8B-B14F-4D97-AF65-F5344CB8AC3E}">
        <p14:creationId xmlns:p14="http://schemas.microsoft.com/office/powerpoint/2010/main" val="4199898637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0042E9-2D20-7508-28FD-A77628EA5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Transient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해석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28ABB3D-F545-A908-CD8C-174842B16C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Transient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해석 예시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(</a:t>
            </a:r>
            <a:r>
              <a:rPr lang="ko-KR" altLang="en-US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</a:rPr>
              <a:t>간단한 </a:t>
            </a:r>
            <a:r>
              <a:rPr lang="en-US" altLang="ko-KR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</a:rPr>
              <a:t>RC </a:t>
            </a:r>
            <a:r>
              <a:rPr lang="ko-KR" altLang="en-US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</a:rPr>
              <a:t>회로</a:t>
            </a:r>
            <a:r>
              <a:rPr lang="en-US" altLang="ko-KR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</a:rPr>
              <a:t>)</a:t>
            </a:r>
            <a:endParaRPr lang="en-US" altLang="ko-KR" dirty="0">
              <a:solidFill>
                <a:schemeClr val="bg1">
                  <a:lumMod val="50000"/>
                </a:schemeClr>
              </a:solidFill>
              <a:latin typeface="+mn-ea"/>
              <a:ea typeface="+mn-ea"/>
            </a:endParaRPr>
          </a:p>
          <a:p>
            <a:pPr lvl="1"/>
            <a:r>
              <a:rPr lang="en-US" altLang="ko-KR" sz="180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</a:rPr>
              <a:t>V1 1 0 PULSE(0 5 1n </a:t>
            </a:r>
            <a:r>
              <a:rPr lang="en-US" altLang="ko-KR" sz="1800" i="0" dirty="0" err="1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</a:rPr>
              <a:t>1n</a:t>
            </a:r>
            <a:r>
              <a:rPr lang="en-US" altLang="ko-KR" sz="180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</a:rPr>
              <a:t> 50n 100n)</a:t>
            </a:r>
          </a:p>
          <a:p>
            <a:pPr lvl="1"/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R1 1 2 1k</a:t>
            </a:r>
          </a:p>
          <a:p>
            <a:pPr lvl="1"/>
            <a:r>
              <a:rPr lang="en-US" altLang="ko-KR" sz="180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</a:rPr>
              <a:t>C1 2 0 10u</a:t>
            </a:r>
          </a:p>
          <a:p>
            <a:pPr lvl="1"/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.</a:t>
            </a:r>
            <a:r>
              <a:rPr lang="en-US" altLang="ko-KR" sz="1800" dirty="0" err="1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tran</a:t>
            </a:r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</a:t>
            </a: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1n</a:t>
            </a:r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</a:t>
            </a: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100n</a:t>
            </a:r>
          </a:p>
          <a:p>
            <a:pPr lvl="1"/>
            <a:r>
              <a:rPr lang="en-US" altLang="ko-KR" sz="180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</a:rPr>
              <a:t>.end</a:t>
            </a:r>
            <a:endParaRPr lang="en-US" altLang="ko-KR" sz="1800" dirty="0">
              <a:solidFill>
                <a:schemeClr val="bg1">
                  <a:lumMod val="50000"/>
                </a:schemeClr>
              </a:solidFill>
              <a:latin typeface="+mn-ea"/>
              <a:ea typeface="+mn-ea"/>
            </a:endParaRPr>
          </a:p>
          <a:p>
            <a:pPr lvl="1"/>
            <a:r>
              <a:rPr lang="ko-KR" altLang="en-US" sz="1800" i="0" dirty="0" err="1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</a:rPr>
              <a:t>커패시터는</a:t>
            </a:r>
            <a:r>
              <a:rPr lang="ko-KR" altLang="en-US" sz="180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</a:rPr>
              <a:t> 펄스 신호가 </a:t>
            </a:r>
            <a:r>
              <a:rPr lang="en-US" altLang="ko-KR" sz="180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</a:rPr>
              <a:t>5V</a:t>
            </a:r>
            <a:r>
              <a:rPr lang="ko-KR" altLang="en-US" sz="180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</a:rPr>
              <a:t>로 상승될 때 충전되고</a:t>
            </a:r>
            <a:r>
              <a:rPr lang="en-US" altLang="ko-KR" sz="180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</a:rPr>
              <a:t>, </a:t>
            </a:r>
            <a:r>
              <a:rPr lang="ko-KR" altLang="en-US" sz="180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</a:rPr>
              <a:t>신호가 </a:t>
            </a:r>
            <a:r>
              <a:rPr lang="en-US" altLang="ko-KR" sz="180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</a:rPr>
              <a:t>0V</a:t>
            </a:r>
            <a:r>
              <a:rPr lang="ko-KR" altLang="en-US" sz="180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</a:rPr>
              <a:t>로 떨어질 때 방전된다</a:t>
            </a:r>
            <a:r>
              <a:rPr lang="en-US" altLang="ko-KR" sz="180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84667086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25B9AE-0CCD-614B-4DE6-3210BFF7F9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BEA481-C170-F018-0AF6-B8F07BCA82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입력 신호 형식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A649E97-55DD-B626-F2DD-1EAFF33155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Times New Roman" panose="02020603050405020304" pitchFamily="18" charset="0"/>
              </a:rPr>
              <a:t>PULSE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Times New Roman" panose="02020603050405020304" pitchFamily="18" charset="0"/>
              </a:rPr>
              <a:t> 신호</a:t>
            </a:r>
            <a:endParaRPr lang="en-US" altLang="ko-KR" dirty="0">
              <a:solidFill>
                <a:schemeClr val="bg1">
                  <a:lumMod val="50000"/>
                </a:schemeClr>
              </a:solidFill>
              <a:latin typeface="+mn-ea"/>
              <a:ea typeface="+mn-ea"/>
              <a:cs typeface="Times New Roman" panose="02020603050405020304" pitchFamily="18" charset="0"/>
            </a:endParaRPr>
          </a:p>
          <a:p>
            <a:pPr lvl="1" algn="just"/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Times New Roman" panose="02020603050405020304" pitchFamily="18" charset="0"/>
              </a:rPr>
              <a:t>PULSE(V1 V2 </a:t>
            </a:r>
            <a:r>
              <a:rPr lang="en-US" altLang="ko-KR" sz="1800" dirty="0" err="1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Times New Roman" panose="02020603050405020304" pitchFamily="18" charset="0"/>
              </a:rPr>
              <a:t>Tdelay</a:t>
            </a: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ko-KR" sz="1800" dirty="0" err="1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Times New Roman" panose="02020603050405020304" pitchFamily="18" charset="0"/>
              </a:rPr>
              <a:t>Trise</a:t>
            </a: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ko-KR" sz="1800" dirty="0" err="1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Times New Roman" panose="02020603050405020304" pitchFamily="18" charset="0"/>
              </a:rPr>
              <a:t>Tfall</a:t>
            </a: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Times New Roman" panose="02020603050405020304" pitchFamily="18" charset="0"/>
              </a:rPr>
              <a:t> Ton </a:t>
            </a:r>
            <a:r>
              <a:rPr lang="en-US" altLang="ko-KR" sz="1800" dirty="0" err="1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Times New Roman" panose="02020603050405020304" pitchFamily="18" charset="0"/>
              </a:rPr>
              <a:t>Tperiod</a:t>
            </a: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Times New Roman" panose="02020603050405020304" pitchFamily="18" charset="0"/>
              </a:rPr>
              <a:t>)</a:t>
            </a:r>
          </a:p>
          <a:p>
            <a:pPr lvl="1" algn="just"/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Times New Roman" panose="02020603050405020304" pitchFamily="18" charset="0"/>
              </a:rPr>
              <a:t>V1: </a:t>
            </a:r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Times New Roman" panose="02020603050405020304" pitchFamily="18" charset="0"/>
              </a:rPr>
              <a:t>초기 전압</a:t>
            </a:r>
            <a:endParaRPr lang="en-US" altLang="ko-KR" sz="1800" dirty="0">
              <a:solidFill>
                <a:schemeClr val="bg1">
                  <a:lumMod val="50000"/>
                </a:schemeClr>
              </a:solidFill>
              <a:latin typeface="+mn-ea"/>
              <a:ea typeface="+mn-ea"/>
              <a:cs typeface="Times New Roman" panose="02020603050405020304" pitchFamily="18" charset="0"/>
            </a:endParaRPr>
          </a:p>
          <a:p>
            <a:pPr lvl="1" algn="just"/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Times New Roman" panose="02020603050405020304" pitchFamily="18" charset="0"/>
              </a:rPr>
              <a:t>V2: </a:t>
            </a:r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Times New Roman" panose="02020603050405020304" pitchFamily="18" charset="0"/>
              </a:rPr>
              <a:t>펄스의 피크 전압</a:t>
            </a:r>
            <a:endParaRPr lang="en-US" altLang="ko-KR" sz="1800" dirty="0">
              <a:solidFill>
                <a:schemeClr val="bg1">
                  <a:lumMod val="50000"/>
                </a:schemeClr>
              </a:solidFill>
              <a:latin typeface="+mn-ea"/>
              <a:ea typeface="+mn-ea"/>
              <a:cs typeface="Times New Roman" panose="02020603050405020304" pitchFamily="18" charset="0"/>
            </a:endParaRPr>
          </a:p>
          <a:p>
            <a:pPr lvl="1" algn="just"/>
            <a:r>
              <a:rPr lang="en-US" altLang="ko-KR" sz="1800" dirty="0" err="1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Times New Roman" panose="02020603050405020304" pitchFamily="18" charset="0"/>
              </a:rPr>
              <a:t>Tdelay</a:t>
            </a: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Times New Roman" panose="02020603050405020304" pitchFamily="18" charset="0"/>
              </a:rPr>
              <a:t>: </a:t>
            </a:r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Times New Roman" panose="02020603050405020304" pitchFamily="18" charset="0"/>
              </a:rPr>
              <a:t>펄스 시작 지연 시간</a:t>
            </a:r>
            <a:endParaRPr lang="en-US" altLang="ko-KR" sz="1800" dirty="0">
              <a:solidFill>
                <a:schemeClr val="bg1">
                  <a:lumMod val="50000"/>
                </a:schemeClr>
              </a:solidFill>
              <a:latin typeface="+mn-ea"/>
              <a:ea typeface="+mn-ea"/>
              <a:cs typeface="Times New Roman" panose="02020603050405020304" pitchFamily="18" charset="0"/>
            </a:endParaRPr>
          </a:p>
          <a:p>
            <a:pPr lvl="1" algn="just"/>
            <a:r>
              <a:rPr lang="en-US" altLang="ko-KR" sz="1800" dirty="0" err="1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Times New Roman" panose="02020603050405020304" pitchFamily="18" charset="0"/>
              </a:rPr>
              <a:t>Trise</a:t>
            </a: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Times New Roman" panose="02020603050405020304" pitchFamily="18" charset="0"/>
              </a:rPr>
              <a:t>: </a:t>
            </a:r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Times New Roman" panose="02020603050405020304" pitchFamily="18" charset="0"/>
              </a:rPr>
              <a:t>펄스 상승 시간</a:t>
            </a:r>
            <a:endParaRPr lang="en-US" altLang="ko-KR" sz="1800" dirty="0">
              <a:solidFill>
                <a:schemeClr val="bg1">
                  <a:lumMod val="50000"/>
                </a:schemeClr>
              </a:solidFill>
              <a:latin typeface="+mn-ea"/>
              <a:ea typeface="+mn-ea"/>
              <a:cs typeface="Times New Roman" panose="02020603050405020304" pitchFamily="18" charset="0"/>
            </a:endParaRPr>
          </a:p>
          <a:p>
            <a:pPr lvl="1" algn="just"/>
            <a:r>
              <a:rPr lang="en-US" altLang="ko-KR" sz="1800" dirty="0" err="1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Times New Roman" panose="02020603050405020304" pitchFamily="18" charset="0"/>
              </a:rPr>
              <a:t>Tfall</a:t>
            </a: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Times New Roman" panose="02020603050405020304" pitchFamily="18" charset="0"/>
              </a:rPr>
              <a:t>: </a:t>
            </a:r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Times New Roman" panose="02020603050405020304" pitchFamily="18" charset="0"/>
              </a:rPr>
              <a:t>펄스 하강 시간</a:t>
            </a:r>
            <a:endParaRPr lang="en-US" altLang="ko-KR" sz="1800" dirty="0">
              <a:solidFill>
                <a:schemeClr val="bg1">
                  <a:lumMod val="50000"/>
                </a:schemeClr>
              </a:solidFill>
              <a:latin typeface="+mn-ea"/>
              <a:ea typeface="+mn-ea"/>
              <a:cs typeface="Times New Roman" panose="02020603050405020304" pitchFamily="18" charset="0"/>
            </a:endParaRPr>
          </a:p>
          <a:p>
            <a:pPr lvl="1" algn="just"/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Times New Roman" panose="02020603050405020304" pitchFamily="18" charset="0"/>
              </a:rPr>
              <a:t>Ton: </a:t>
            </a:r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Times New Roman" panose="02020603050405020304" pitchFamily="18" charset="0"/>
              </a:rPr>
              <a:t>펄스가 켜져 있는 시간</a:t>
            </a:r>
            <a:endParaRPr lang="en-US" altLang="ko-KR" sz="1800" dirty="0">
              <a:solidFill>
                <a:schemeClr val="bg1">
                  <a:lumMod val="50000"/>
                </a:schemeClr>
              </a:solidFill>
              <a:latin typeface="+mn-ea"/>
              <a:ea typeface="+mn-ea"/>
              <a:cs typeface="Times New Roman" panose="02020603050405020304" pitchFamily="18" charset="0"/>
            </a:endParaRPr>
          </a:p>
          <a:p>
            <a:pPr lvl="1" algn="just"/>
            <a:r>
              <a:rPr lang="en-US" altLang="ko-KR" sz="1800" dirty="0" err="1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Times New Roman" panose="02020603050405020304" pitchFamily="18" charset="0"/>
              </a:rPr>
              <a:t>Tperiod</a:t>
            </a: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Times New Roman" panose="02020603050405020304" pitchFamily="18" charset="0"/>
              </a:rPr>
              <a:t>: </a:t>
            </a:r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Times New Roman" panose="02020603050405020304" pitchFamily="18" charset="0"/>
              </a:rPr>
              <a:t>펄스 주기</a:t>
            </a:r>
            <a:endParaRPr lang="en-US" altLang="ko-KR" sz="1800" dirty="0">
              <a:solidFill>
                <a:schemeClr val="bg1">
                  <a:lumMod val="50000"/>
                </a:schemeClr>
              </a:solidFill>
              <a:latin typeface="+mn-ea"/>
              <a:ea typeface="+mn-ea"/>
              <a:cs typeface="Times New Roman" panose="02020603050405020304" pitchFamily="18" charset="0"/>
            </a:endParaRPr>
          </a:p>
          <a:p>
            <a:pPr lvl="1" algn="just"/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Times New Roman" panose="02020603050405020304" pitchFamily="18" charset="0"/>
              </a:rPr>
              <a:t>예</a:t>
            </a: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Times New Roman" panose="02020603050405020304" pitchFamily="18" charset="0"/>
              </a:rPr>
              <a:t>) PULSE(0 5 0 1n </a:t>
            </a:r>
            <a:r>
              <a:rPr lang="en-US" altLang="ko-KR" sz="1800" dirty="0" err="1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Times New Roman" panose="02020603050405020304" pitchFamily="18" charset="0"/>
              </a:rPr>
              <a:t>1n</a:t>
            </a: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Times New Roman" panose="02020603050405020304" pitchFamily="18" charset="0"/>
              </a:rPr>
              <a:t> 50n 100n)</a:t>
            </a:r>
          </a:p>
        </p:txBody>
      </p:sp>
    </p:spTree>
    <p:extLst>
      <p:ext uri="{BB962C8B-B14F-4D97-AF65-F5344CB8AC3E}">
        <p14:creationId xmlns:p14="http://schemas.microsoft.com/office/powerpoint/2010/main" val="971203992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411AC1-F123-6865-04D2-9CA3406D58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7D83A1-75FA-9F65-299A-0B6DA32C2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입력 신호 형식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A51E1AD-A4D4-07B5-88FD-13EC5C4300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Times New Roman" panose="02020603050405020304" pitchFamily="18" charset="0"/>
              </a:rPr>
              <a:t>SINEWAVE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Times New Roman" panose="02020603050405020304" pitchFamily="18" charset="0"/>
              </a:rPr>
              <a:t> 신호</a:t>
            </a:r>
            <a:endParaRPr lang="en-US" altLang="ko-KR" dirty="0">
              <a:solidFill>
                <a:schemeClr val="bg1">
                  <a:lumMod val="50000"/>
                </a:schemeClr>
              </a:solidFill>
              <a:latin typeface="+mn-ea"/>
              <a:ea typeface="+mn-ea"/>
              <a:cs typeface="Times New Roman" panose="02020603050405020304" pitchFamily="18" charset="0"/>
            </a:endParaRPr>
          </a:p>
          <a:p>
            <a:pPr lvl="1" algn="just"/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Times New Roman" panose="02020603050405020304" pitchFamily="18" charset="0"/>
              </a:rPr>
              <a:t>SIN(VO VA Freq Td Theta)</a:t>
            </a:r>
          </a:p>
          <a:p>
            <a:pPr lvl="1" algn="just"/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Times New Roman" panose="02020603050405020304" pitchFamily="18" charset="0"/>
              </a:rPr>
              <a:t>VO: DC </a:t>
            </a:r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Times New Roman" panose="02020603050405020304" pitchFamily="18" charset="0"/>
              </a:rPr>
              <a:t>오프셋</a:t>
            </a:r>
            <a:endParaRPr lang="en-US" altLang="ko-KR" sz="1800" dirty="0">
              <a:solidFill>
                <a:schemeClr val="bg1">
                  <a:lumMod val="50000"/>
                </a:schemeClr>
              </a:solidFill>
              <a:latin typeface="+mn-ea"/>
              <a:ea typeface="+mn-ea"/>
              <a:cs typeface="Times New Roman" panose="02020603050405020304" pitchFamily="18" charset="0"/>
            </a:endParaRPr>
          </a:p>
          <a:p>
            <a:pPr lvl="1" algn="just"/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Times New Roman" panose="02020603050405020304" pitchFamily="18" charset="0"/>
              </a:rPr>
              <a:t>VA: </a:t>
            </a:r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Times New Roman" panose="02020603050405020304" pitchFamily="18" charset="0"/>
              </a:rPr>
              <a:t>진폭</a:t>
            </a:r>
            <a:endParaRPr lang="en-US" altLang="ko-KR" sz="1800" dirty="0">
              <a:solidFill>
                <a:schemeClr val="bg1">
                  <a:lumMod val="50000"/>
                </a:schemeClr>
              </a:solidFill>
              <a:latin typeface="+mn-ea"/>
              <a:ea typeface="+mn-ea"/>
              <a:cs typeface="Times New Roman" panose="02020603050405020304" pitchFamily="18" charset="0"/>
            </a:endParaRPr>
          </a:p>
          <a:p>
            <a:pPr lvl="1" algn="just"/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Times New Roman" panose="02020603050405020304" pitchFamily="18" charset="0"/>
              </a:rPr>
              <a:t>Freq: </a:t>
            </a:r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Times New Roman" panose="02020603050405020304" pitchFamily="18" charset="0"/>
              </a:rPr>
              <a:t>주파수</a:t>
            </a:r>
            <a:endParaRPr lang="en-US" altLang="ko-KR" sz="1800" dirty="0">
              <a:solidFill>
                <a:schemeClr val="bg1">
                  <a:lumMod val="50000"/>
                </a:schemeClr>
              </a:solidFill>
              <a:latin typeface="+mn-ea"/>
              <a:ea typeface="+mn-ea"/>
              <a:cs typeface="Times New Roman" panose="02020603050405020304" pitchFamily="18" charset="0"/>
            </a:endParaRPr>
          </a:p>
          <a:p>
            <a:pPr lvl="1" algn="just"/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Times New Roman" panose="02020603050405020304" pitchFamily="18" charset="0"/>
              </a:rPr>
              <a:t>Td: </a:t>
            </a:r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Times New Roman" panose="02020603050405020304" pitchFamily="18" charset="0"/>
              </a:rPr>
              <a:t>지연 시간</a:t>
            </a:r>
            <a:endParaRPr lang="en-US" altLang="ko-KR" sz="1800" dirty="0">
              <a:solidFill>
                <a:schemeClr val="bg1">
                  <a:lumMod val="50000"/>
                </a:schemeClr>
              </a:solidFill>
              <a:latin typeface="+mn-ea"/>
              <a:ea typeface="+mn-ea"/>
              <a:cs typeface="Times New Roman" panose="02020603050405020304" pitchFamily="18" charset="0"/>
            </a:endParaRPr>
          </a:p>
          <a:p>
            <a:pPr lvl="1" algn="just"/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Times New Roman" panose="02020603050405020304" pitchFamily="18" charset="0"/>
              </a:rPr>
              <a:t>Theta:</a:t>
            </a:r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Times New Roman" panose="02020603050405020304" pitchFamily="18" charset="0"/>
              </a:rPr>
              <a:t> 감쇠 상수</a:t>
            </a:r>
            <a:endParaRPr lang="en-US" altLang="ko-KR" sz="1800" dirty="0">
              <a:solidFill>
                <a:schemeClr val="bg1">
                  <a:lumMod val="50000"/>
                </a:schemeClr>
              </a:solidFill>
              <a:latin typeface="+mn-ea"/>
              <a:ea typeface="+mn-ea"/>
              <a:cs typeface="Times New Roman" panose="02020603050405020304" pitchFamily="18" charset="0"/>
            </a:endParaRPr>
          </a:p>
          <a:p>
            <a:pPr lvl="1" algn="just"/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Times New Roman" panose="02020603050405020304" pitchFamily="18" charset="0"/>
              </a:rPr>
              <a:t>예</a:t>
            </a: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Times New Roman" panose="02020603050405020304" pitchFamily="18" charset="0"/>
              </a:rPr>
              <a:t>) SIN(0.5 0.25 1Meg)</a:t>
            </a:r>
          </a:p>
          <a:p>
            <a:pPr lvl="2" algn="just">
              <a:buFont typeface="Courier New" panose="02070309020205020404" pitchFamily="49" charset="0"/>
              <a:buChar char="o"/>
            </a:pP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Times New Roman" panose="02020603050405020304" pitchFamily="18" charset="0"/>
              </a:rPr>
              <a:t>DC </a:t>
            </a:r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Times New Roman" panose="02020603050405020304" pitchFamily="18" charset="0"/>
              </a:rPr>
              <a:t>오프셋 </a:t>
            </a: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Times New Roman" panose="02020603050405020304" pitchFamily="18" charset="0"/>
              </a:rPr>
              <a:t>0.5V, </a:t>
            </a:r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Times New Roman" panose="02020603050405020304" pitchFamily="18" charset="0"/>
              </a:rPr>
              <a:t>진폭 </a:t>
            </a: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Times New Roman" panose="02020603050405020304" pitchFamily="18" charset="0"/>
              </a:rPr>
              <a:t>0.25V, 1MHz</a:t>
            </a:r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Times New Roman" panose="02020603050405020304" pitchFamily="18" charset="0"/>
              </a:rPr>
              <a:t>의 주파수로 진동</a:t>
            </a:r>
            <a:endParaRPr lang="en-US" altLang="ko-KR" sz="1800" dirty="0">
              <a:solidFill>
                <a:schemeClr val="bg1">
                  <a:lumMod val="50000"/>
                </a:schemeClr>
              </a:solidFill>
              <a:latin typeface="+mn-ea"/>
              <a:ea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8394758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BF2165-2F52-B866-CC13-94A36C35B6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E4396F-DED1-0345-0135-8A3B3532C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입력 신호 형식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E22FC30-5696-9AAA-C28E-414AF7BB24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Times New Roman" panose="02020603050405020304" pitchFamily="18" charset="0"/>
              </a:rPr>
              <a:t>PWL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Times New Roman" panose="02020603050405020304" pitchFamily="18" charset="0"/>
              </a:rPr>
              <a:t> 신호</a:t>
            </a:r>
            <a:endParaRPr lang="en-US" altLang="ko-KR" dirty="0">
              <a:solidFill>
                <a:schemeClr val="bg1">
                  <a:lumMod val="50000"/>
                </a:schemeClr>
              </a:solidFill>
              <a:latin typeface="+mn-ea"/>
              <a:ea typeface="+mn-ea"/>
              <a:cs typeface="Times New Roman" panose="02020603050405020304" pitchFamily="18" charset="0"/>
            </a:endParaRPr>
          </a:p>
          <a:p>
            <a:pPr lvl="1" algn="just"/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Times New Roman" panose="02020603050405020304" pitchFamily="18" charset="0"/>
              </a:rPr>
              <a:t>특정 시간에 특정 전압을 입력해줌</a:t>
            </a:r>
            <a:endParaRPr lang="en-US" altLang="ko-KR" sz="1800" dirty="0">
              <a:solidFill>
                <a:schemeClr val="bg1">
                  <a:lumMod val="50000"/>
                </a:schemeClr>
              </a:solidFill>
              <a:latin typeface="+mn-ea"/>
              <a:ea typeface="+mn-ea"/>
              <a:cs typeface="Times New Roman" panose="02020603050405020304" pitchFamily="18" charset="0"/>
            </a:endParaRPr>
          </a:p>
          <a:p>
            <a:pPr lvl="1" algn="just"/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Times New Roman" panose="02020603050405020304" pitchFamily="18" charset="0"/>
              </a:rPr>
              <a:t>Vin in 0 PWL (t0 v0 t1 v1 t2 v2)</a:t>
            </a:r>
          </a:p>
          <a:p>
            <a:pPr lvl="1" algn="just"/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Times New Roman" panose="02020603050405020304" pitchFamily="18" charset="0"/>
              </a:rPr>
              <a:t>예</a:t>
            </a: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Times New Roman" panose="02020603050405020304" pitchFamily="18" charset="0"/>
              </a:rPr>
              <a:t>) Vin in 0 PWL (0 0 9.9n 0 10n 1)</a:t>
            </a:r>
          </a:p>
          <a:p>
            <a:pPr lvl="2" algn="just">
              <a:buFont typeface="Courier New" panose="02070309020205020404" pitchFamily="49" charset="0"/>
              <a:buChar char="o"/>
            </a:pP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Times New Roman" panose="02020603050405020304" pitchFamily="18" charset="0"/>
              </a:rPr>
              <a:t>0</a:t>
            </a:r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Times New Roman" panose="02020603050405020304" pitchFamily="18" charset="0"/>
              </a:rPr>
              <a:t>초부터 </a:t>
            </a: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Times New Roman" panose="02020603050405020304" pitchFamily="18" charset="0"/>
              </a:rPr>
              <a:t>9.9ns</a:t>
            </a:r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Times New Roman" panose="02020603050405020304" pitchFamily="18" charset="0"/>
              </a:rPr>
              <a:t>까지 </a:t>
            </a: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Times New Roman" panose="02020603050405020304" pitchFamily="18" charset="0"/>
              </a:rPr>
              <a:t>0V</a:t>
            </a:r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Times New Roman" panose="02020603050405020304" pitchFamily="18" charset="0"/>
              </a:rPr>
              <a:t>의 전압을 갖다가 </a:t>
            </a: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Times New Roman" panose="02020603050405020304" pitchFamily="18" charset="0"/>
              </a:rPr>
              <a:t>10ns</a:t>
            </a:r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Times New Roman" panose="02020603050405020304" pitchFamily="18" charset="0"/>
              </a:rPr>
              <a:t>에 </a:t>
            </a: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Times New Roman" panose="02020603050405020304" pitchFamily="18" charset="0"/>
              </a:rPr>
              <a:t>1V</a:t>
            </a:r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Times New Roman" panose="02020603050405020304" pitchFamily="18" charset="0"/>
              </a:rPr>
              <a:t>를 갖음</a:t>
            </a:r>
            <a:endParaRPr lang="en-US" altLang="ko-KR" sz="1800" dirty="0">
              <a:solidFill>
                <a:schemeClr val="bg1">
                  <a:lumMod val="50000"/>
                </a:schemeClr>
              </a:solidFill>
              <a:latin typeface="+mn-ea"/>
              <a:ea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7682464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0042E9-2D20-7508-28FD-A77628EA5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강의 소개</a:t>
            </a: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1AA06363-6F03-138B-E8C3-1A5CAEAB22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937082"/>
              </p:ext>
            </p:extLst>
          </p:nvPr>
        </p:nvGraphicFramePr>
        <p:xfrm>
          <a:off x="304800" y="1168400"/>
          <a:ext cx="8534400" cy="5156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33600">
                  <a:extLst>
                    <a:ext uri="{9D8B030D-6E8A-4147-A177-3AD203B41FA5}">
                      <a16:colId xmlns:a16="http://schemas.microsoft.com/office/drawing/2014/main" val="1172298242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3917318640"/>
                    </a:ext>
                  </a:extLst>
                </a:gridCol>
                <a:gridCol w="5562600">
                  <a:extLst>
                    <a:ext uri="{9D8B030D-6E8A-4147-A177-3AD203B41FA5}">
                      <a16:colId xmlns:a16="http://schemas.microsoft.com/office/drawing/2014/main" val="1808741746"/>
                    </a:ext>
                  </a:extLst>
                </a:gridCol>
              </a:tblGrid>
              <a:tr h="736600">
                <a:tc rowSpan="7">
                  <a:txBody>
                    <a:bodyPr/>
                    <a:lstStyle/>
                    <a:p>
                      <a:pPr algn="ctr"/>
                      <a:r>
                        <a:rPr lang="ko-KR" altLang="en-US" dirty="0">
                          <a:solidFill>
                            <a:srgbClr val="000000"/>
                          </a:solidFill>
                        </a:rPr>
                        <a:t>강의 내용</a:t>
                      </a:r>
                      <a:r>
                        <a:rPr lang="en-US" altLang="ko-KR" dirty="0">
                          <a:solidFill>
                            <a:srgbClr val="000000"/>
                          </a:solidFill>
                        </a:rPr>
                        <a:t>(</a:t>
                      </a:r>
                      <a:r>
                        <a:rPr lang="ko-KR" altLang="en-US" dirty="0">
                          <a:solidFill>
                            <a:srgbClr val="000000"/>
                          </a:solidFill>
                        </a:rPr>
                        <a:t>목차</a:t>
                      </a:r>
                      <a:r>
                        <a:rPr lang="en-US" altLang="ko-KR" dirty="0">
                          <a:solidFill>
                            <a:srgbClr val="000000"/>
                          </a:solidFill>
                        </a:rPr>
                        <a:t>)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No.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>
                          <a:solidFill>
                            <a:srgbClr val="000000"/>
                          </a:solidFill>
                        </a:rPr>
                        <a:t>강 의 내 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5025436"/>
                  </a:ext>
                </a:extLst>
              </a:tr>
              <a:tr h="73660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rgbClr val="000000"/>
                          </a:solidFill>
                        </a:rPr>
                        <a:t>강의 소개 및 </a:t>
                      </a:r>
                      <a:r>
                        <a:rPr lang="en-US" altLang="ko-KR" dirty="0">
                          <a:solidFill>
                            <a:srgbClr val="000000"/>
                          </a:solidFill>
                        </a:rPr>
                        <a:t>HSPICE </a:t>
                      </a:r>
                      <a:r>
                        <a:rPr lang="ko-KR" altLang="en-US" dirty="0">
                          <a:solidFill>
                            <a:srgbClr val="000000"/>
                          </a:solidFill>
                        </a:rPr>
                        <a:t>개요</a:t>
                      </a:r>
                      <a:r>
                        <a:rPr lang="en-US" altLang="ko-KR" dirty="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rgbClr val="000000"/>
                          </a:solidFill>
                        </a:rPr>
                        <a:t>기본 사용법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1693796"/>
                  </a:ext>
                </a:extLst>
              </a:tr>
              <a:tr h="73660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rgbClr val="000000"/>
                          </a:solidFill>
                        </a:rPr>
                        <a:t>DC, AC, Transient </a:t>
                      </a:r>
                      <a:r>
                        <a:rPr lang="ko-KR" altLang="en-US" dirty="0">
                          <a:solidFill>
                            <a:srgbClr val="000000"/>
                          </a:solidFill>
                        </a:rPr>
                        <a:t>시뮬레이션 및 예제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2923982"/>
                  </a:ext>
                </a:extLst>
              </a:tr>
              <a:tr h="7366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rgbClr val="000000"/>
                          </a:solidFill>
                        </a:rPr>
                        <a:t>파라미터 </a:t>
                      </a:r>
                      <a:r>
                        <a:rPr lang="ko-KR" altLang="en-US" dirty="0" err="1">
                          <a:solidFill>
                            <a:srgbClr val="000000"/>
                          </a:solidFill>
                        </a:rPr>
                        <a:t>스윕</a:t>
                      </a:r>
                      <a:r>
                        <a:rPr lang="ko-KR" altLang="en-US" dirty="0">
                          <a:solidFill>
                            <a:srgbClr val="000000"/>
                          </a:solidFill>
                        </a:rPr>
                        <a:t> 및 온도 시뮬레이션 및 예제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6110577"/>
                  </a:ext>
                </a:extLst>
              </a:tr>
              <a:tr h="73660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rgbClr val="000000"/>
                          </a:solidFill>
                        </a:rPr>
                        <a:t>노이즈</a:t>
                      </a:r>
                      <a:r>
                        <a:rPr lang="en-US" altLang="ko-KR" dirty="0">
                          <a:solidFill>
                            <a:srgbClr val="000000"/>
                          </a:solidFill>
                        </a:rPr>
                        <a:t>, Monte Carlo </a:t>
                      </a:r>
                      <a:r>
                        <a:rPr lang="ko-KR" altLang="en-US" dirty="0">
                          <a:solidFill>
                            <a:srgbClr val="000000"/>
                          </a:solidFill>
                        </a:rPr>
                        <a:t>시뮬레이션 및 예제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0024392"/>
                  </a:ext>
                </a:extLst>
              </a:tr>
              <a:tr h="73660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rgbClr val="000000"/>
                          </a:solidFill>
                        </a:rPr>
                        <a:t>HSPICE </a:t>
                      </a:r>
                      <a:r>
                        <a:rPr lang="ko-KR" altLang="en-US" dirty="0">
                          <a:solidFill>
                            <a:srgbClr val="000000"/>
                          </a:solidFill>
                        </a:rPr>
                        <a:t>기본적인 실습 예제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1752587"/>
                  </a:ext>
                </a:extLst>
              </a:tr>
              <a:tr h="73660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rgbClr val="000000"/>
                          </a:solidFill>
                        </a:rPr>
                        <a:t>HSPICE </a:t>
                      </a:r>
                      <a:r>
                        <a:rPr lang="ko-KR" altLang="en-US" dirty="0">
                          <a:solidFill>
                            <a:srgbClr val="000000"/>
                          </a:solidFill>
                        </a:rPr>
                        <a:t>기본적인 실습 예제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69342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87259513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0042E9-2D20-7508-28FD-A77628EA5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Common source amplifier simulation 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예제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628ABB3D-F545-A908-CD8C-174842B16C0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ko-KR" b="0" i="0" dirty="0">
                    <a:solidFill>
                      <a:schemeClr val="bg1">
                        <a:lumMod val="50000"/>
                      </a:schemeClr>
                    </a:solidFill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NMOS : l=28nm,</a:t>
                </a:r>
                <a:r>
                  <a:rPr lang="en-US" altLang="ko-KR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  <a:cs typeface="Times New Roman" panose="02020603050405020304" pitchFamily="18" charset="0"/>
                  </a:rPr>
                  <a:t> w=200nm</a:t>
                </a:r>
                <a:r>
                  <a:rPr lang="ko-KR" altLang="en-US" b="0" i="0" dirty="0">
                    <a:solidFill>
                      <a:schemeClr val="bg1">
                        <a:lumMod val="50000"/>
                      </a:schemeClr>
                    </a:solidFill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이고 </a:t>
                </a:r>
                <a:r>
                  <a:rPr lang="en-US" altLang="ko-KR" b="0" i="0" dirty="0">
                    <a:solidFill>
                      <a:schemeClr val="bg1">
                        <a:lumMod val="50000"/>
                      </a:schemeClr>
                    </a:solidFill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R</a:t>
                </a:r>
                <a:r>
                  <a:rPr lang="en-US" altLang="ko-KR" b="0" i="0" baseline="-25000" dirty="0">
                    <a:solidFill>
                      <a:schemeClr val="bg1">
                        <a:lumMod val="50000"/>
                      </a:schemeClr>
                    </a:solidFill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D</a:t>
                </a:r>
                <a:r>
                  <a:rPr lang="ko-KR" altLang="en-US" b="0" i="0" dirty="0">
                    <a:solidFill>
                      <a:schemeClr val="bg1">
                        <a:lumMod val="50000"/>
                      </a:schemeClr>
                    </a:solidFill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는 </a:t>
                </a:r>
                <a:r>
                  <a:rPr lang="en-US" altLang="ko-KR" b="0" i="0" dirty="0">
                    <a:solidFill>
                      <a:schemeClr val="bg1">
                        <a:lumMod val="50000"/>
                      </a:schemeClr>
                    </a:solidFill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1k</a:t>
                </a:r>
                <a14:m>
                  <m:oMath xmlns:m="http://schemas.openxmlformats.org/officeDocument/2006/math">
                    <m:r>
                      <a:rPr lang="el-GR" altLang="ko-KR" b="0" i="1" smtClean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+mn-ea"/>
                      </a:rPr>
                      <m:t>Ω</m:t>
                    </m:r>
                  </m:oMath>
                </a14:m>
                <a:r>
                  <a:rPr lang="en-US" altLang="ko-KR" b="0" i="0" dirty="0">
                    <a:solidFill>
                      <a:schemeClr val="bg1">
                        <a:lumMod val="50000"/>
                      </a:schemeClr>
                    </a:solidFill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, Loading Cap(</a:t>
                </a:r>
                <a:r>
                  <a:rPr lang="en-US" altLang="ko-KR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  <a:cs typeface="Times New Roman" panose="02020603050405020304" pitchFamily="18" charset="0"/>
                  </a:rPr>
                  <a:t>C</a:t>
                </a:r>
                <a:r>
                  <a:rPr lang="en-US" altLang="ko-KR" baseline="-25000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  <a:cs typeface="Times New Roman" panose="02020603050405020304" pitchFamily="18" charset="0"/>
                  </a:rPr>
                  <a:t>OUT</a:t>
                </a:r>
                <a:r>
                  <a:rPr lang="en-US" altLang="ko-KR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  <a:cs typeface="Times New Roman" panose="02020603050405020304" pitchFamily="18" charset="0"/>
                  </a:rPr>
                  <a:t>)</a:t>
                </a:r>
                <a:r>
                  <a:rPr lang="ko-KR" altLang="en-US" b="0" i="0" dirty="0">
                    <a:solidFill>
                      <a:schemeClr val="bg1">
                        <a:lumMod val="50000"/>
                      </a:schemeClr>
                    </a:solidFill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은 </a:t>
                </a:r>
                <a:r>
                  <a:rPr lang="en-US" altLang="ko-KR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0.1</a:t>
                </a:r>
                <a:r>
                  <a:rPr lang="en-US" altLang="ko-KR" b="0" i="0" dirty="0">
                    <a:solidFill>
                      <a:schemeClr val="bg1">
                        <a:lumMod val="50000"/>
                      </a:schemeClr>
                    </a:solidFill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pF </a:t>
                </a:r>
                <a:r>
                  <a:rPr lang="ko-KR" altLang="en-US" b="0" i="0" dirty="0">
                    <a:solidFill>
                      <a:schemeClr val="bg1">
                        <a:lumMod val="50000"/>
                      </a:schemeClr>
                    </a:solidFill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일 때</a:t>
                </a:r>
                <a:endParaRPr lang="en-US" altLang="ko-KR" b="0" i="0" dirty="0">
                  <a:solidFill>
                    <a:schemeClr val="bg1">
                      <a:lumMod val="50000"/>
                    </a:schemeClr>
                  </a:solidFill>
                  <a:effectLst/>
                  <a:latin typeface="+mn-ea"/>
                  <a:ea typeface="+mn-ea"/>
                  <a:cs typeface="Times New Roman" panose="02020603050405020304" pitchFamily="18" charset="0"/>
                </a:endParaRPr>
              </a:p>
              <a:p>
                <a:pPr lvl="1"/>
                <a:r>
                  <a:rPr lang="en-US" altLang="ko-KR" sz="1800" b="0" i="0" dirty="0">
                    <a:solidFill>
                      <a:schemeClr val="bg1">
                        <a:lumMod val="50000"/>
                      </a:schemeClr>
                    </a:solidFill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DC </a:t>
                </a:r>
                <a:r>
                  <a:rPr lang="ko-KR" altLang="en-US" sz="1800" b="0" i="0" dirty="0">
                    <a:solidFill>
                      <a:schemeClr val="bg1">
                        <a:lumMod val="50000"/>
                      </a:schemeClr>
                    </a:solidFill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시뮬레이션을 </a:t>
                </a:r>
                <a:r>
                  <a:rPr lang="ko-KR" altLang="en-US" sz="1800" b="0" i="0" dirty="0" err="1">
                    <a:solidFill>
                      <a:schemeClr val="bg1">
                        <a:lumMod val="50000"/>
                      </a:schemeClr>
                    </a:solidFill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수행하시오</a:t>
                </a:r>
                <a:r>
                  <a:rPr lang="en-US" altLang="ko-KR" sz="1800" b="0" i="0" dirty="0">
                    <a:solidFill>
                      <a:schemeClr val="bg1">
                        <a:lumMod val="50000"/>
                      </a:schemeClr>
                    </a:solidFill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.</a:t>
                </a:r>
                <a:endParaRPr lang="en-US" altLang="ko-KR" sz="1800" dirty="0">
                  <a:solidFill>
                    <a:schemeClr val="bg1">
                      <a:lumMod val="50000"/>
                    </a:schemeClr>
                  </a:solidFill>
                  <a:latin typeface="+mn-ea"/>
                  <a:ea typeface="+mn-ea"/>
                  <a:cs typeface="Times New Roman" panose="02020603050405020304" pitchFamily="18" charset="0"/>
                </a:endParaRPr>
              </a:p>
              <a:p>
                <a:pPr lvl="1"/>
                <a:r>
                  <a:rPr lang="en-US" altLang="ko-KR" sz="1800" b="0" i="0" dirty="0">
                    <a:solidFill>
                      <a:schemeClr val="bg1">
                        <a:lumMod val="50000"/>
                      </a:schemeClr>
                    </a:solidFill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AC </a:t>
                </a:r>
                <a:r>
                  <a:rPr lang="ko-KR" altLang="en-US" sz="1800" b="0" i="0" dirty="0">
                    <a:solidFill>
                      <a:schemeClr val="bg1">
                        <a:lumMod val="50000"/>
                      </a:schemeClr>
                    </a:solidFill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시뮬레이션을 </a:t>
                </a:r>
                <a:r>
                  <a:rPr lang="ko-KR" altLang="en-US" sz="1800" b="0" i="0" dirty="0" err="1">
                    <a:solidFill>
                      <a:schemeClr val="bg1">
                        <a:lumMod val="50000"/>
                      </a:schemeClr>
                    </a:solidFill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수행하시오</a:t>
                </a:r>
                <a:r>
                  <a:rPr lang="en-US" altLang="ko-KR" sz="1800" b="0" i="0" dirty="0">
                    <a:solidFill>
                      <a:schemeClr val="bg1">
                        <a:lumMod val="50000"/>
                      </a:schemeClr>
                    </a:solidFill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.</a:t>
                </a:r>
                <a:endParaRPr lang="en-US" altLang="ko-KR" sz="1800" dirty="0">
                  <a:solidFill>
                    <a:schemeClr val="bg1">
                      <a:lumMod val="50000"/>
                    </a:schemeClr>
                  </a:solidFill>
                  <a:latin typeface="+mn-ea"/>
                  <a:ea typeface="+mn-ea"/>
                  <a:cs typeface="Times New Roman" panose="02020603050405020304" pitchFamily="18" charset="0"/>
                </a:endParaRPr>
              </a:p>
              <a:p>
                <a:pPr lvl="1"/>
                <a:r>
                  <a:rPr lang="en-US" altLang="ko-KR" sz="1800" b="0" i="0" dirty="0">
                    <a:solidFill>
                      <a:schemeClr val="bg1">
                        <a:lumMod val="50000"/>
                      </a:schemeClr>
                    </a:solidFill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Transient </a:t>
                </a:r>
                <a:r>
                  <a:rPr lang="ko-KR" altLang="en-US" sz="1800" b="0" i="0" dirty="0">
                    <a:solidFill>
                      <a:schemeClr val="bg1">
                        <a:lumMod val="50000"/>
                      </a:schemeClr>
                    </a:solidFill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시뮬레이션을 </a:t>
                </a:r>
                <a:r>
                  <a:rPr lang="ko-KR" altLang="en-US" sz="1800" b="0" i="0" dirty="0" err="1">
                    <a:solidFill>
                      <a:schemeClr val="bg1">
                        <a:lumMod val="50000"/>
                      </a:schemeClr>
                    </a:solidFill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수행하시오</a:t>
                </a:r>
                <a:r>
                  <a:rPr lang="en-US" altLang="ko-KR" sz="1800" b="0" i="0" dirty="0">
                    <a:solidFill>
                      <a:schemeClr val="bg1">
                        <a:lumMod val="50000"/>
                      </a:schemeClr>
                    </a:solidFill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628ABB3D-F545-A908-CD8C-174842B16C0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58" t="-10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그림 7">
            <a:extLst>
              <a:ext uri="{FF2B5EF4-FFF2-40B4-BE49-F238E27FC236}">
                <a16:creationId xmlns:a16="http://schemas.microsoft.com/office/drawing/2014/main" id="{67FF0D7A-F489-FC7C-11A0-7BEB2EF3ED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2043" y="2438400"/>
            <a:ext cx="4299913" cy="375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824203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0042E9-2D20-7508-28FD-A77628EA5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Common source amplifier simulation 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예제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28ABB3D-F545-A908-CD8C-174842B16C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1800" b="0" i="0" dirty="0">
                <a:solidFill>
                  <a:schemeClr val="bg1">
                    <a:lumMod val="50000"/>
                  </a:schemeClr>
                </a:solidFill>
                <a:effectLst/>
                <a:ea typeface="Dotum" panose="020B0600000101010101" pitchFamily="34" charset="-127"/>
              </a:rPr>
              <a:t>DC simulation testbench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7386DCF-4042-8C6F-77A8-D1D26D8801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0276" y="1180984"/>
            <a:ext cx="5265985" cy="5372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030059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0042E9-2D20-7508-28FD-A77628EA5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Common source amplifier simulation 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예제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28ABB3D-F545-A908-CD8C-174842B16C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en-US" altLang="ko-KR" sz="1800" b="0" i="0" dirty="0">
                <a:solidFill>
                  <a:schemeClr val="bg1">
                    <a:lumMod val="50000"/>
                  </a:schemeClr>
                </a:solidFill>
                <a:effectLst/>
                <a:ea typeface="Dotum" panose="020B0600000101010101" pitchFamily="34" charset="-127"/>
              </a:rPr>
              <a:t>DC simulation result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BA39432-9DD1-075E-EB04-120A023D60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08488"/>
            <a:ext cx="9144000" cy="4182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227950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0042E9-2D20-7508-28FD-A77628EA5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Common source amplifier simulation 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예제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28ABB3D-F545-A908-CD8C-174842B16C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1800" b="0" i="0" dirty="0">
                <a:solidFill>
                  <a:schemeClr val="bg1">
                    <a:lumMod val="50000"/>
                  </a:schemeClr>
                </a:solidFill>
                <a:effectLst/>
                <a:ea typeface="Dotum" panose="020B0600000101010101" pitchFamily="34" charset="-127"/>
              </a:rPr>
              <a:t>AC simulation testbench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E0F9916-0735-7106-357B-686A4CDD81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0975" y="1128728"/>
            <a:ext cx="5324588" cy="542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086339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0042E9-2D20-7508-28FD-A77628EA5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Common source amplifier simulation 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예제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28ABB3D-F545-A908-CD8C-174842B16C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en-US" altLang="ko-KR" sz="1800" b="0" i="0" dirty="0">
                <a:solidFill>
                  <a:schemeClr val="bg1">
                    <a:lumMod val="50000"/>
                  </a:schemeClr>
                </a:solidFill>
                <a:effectLst/>
                <a:ea typeface="Dotum" panose="020B0600000101010101" pitchFamily="34" charset="-127"/>
              </a:rPr>
              <a:t>AC simulation result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03438A0-07D1-A4EE-819E-A11568C658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99255"/>
            <a:ext cx="9144000" cy="4191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217311"/>
      </p:ext>
    </p:extLst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0042E9-2D20-7508-28FD-A77628EA5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Common source amplifier simulation 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예제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28ABB3D-F545-A908-CD8C-174842B16C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en-US" altLang="ko-KR" sz="1800" b="0" i="0" dirty="0">
                <a:solidFill>
                  <a:schemeClr val="bg1">
                    <a:lumMod val="50000"/>
                  </a:schemeClr>
                </a:solidFill>
                <a:effectLst/>
                <a:ea typeface="Dotum" panose="020B0600000101010101" pitchFamily="34" charset="-127"/>
              </a:rPr>
              <a:t>Transient simulation testbench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BE71F7E-95BA-B324-3208-57D4FB00E7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4875" y="1238056"/>
            <a:ext cx="5261688" cy="5238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838678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0042E9-2D20-7508-28FD-A77628EA5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Common source amplifier simulation 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예제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28ABB3D-F545-A908-CD8C-174842B16C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en-US" altLang="ko-KR" sz="1800" b="0" i="0" dirty="0">
                <a:solidFill>
                  <a:schemeClr val="bg1">
                    <a:lumMod val="50000"/>
                  </a:schemeClr>
                </a:solidFill>
                <a:effectLst/>
                <a:ea typeface="Dotum" panose="020B0600000101010101" pitchFamily="34" charset="-127"/>
              </a:rPr>
              <a:t>Transient simulation result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DDAEDDE-822A-BFC0-63FC-B531F2258A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99255"/>
            <a:ext cx="9144000" cy="4191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037601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0042E9-2D20-7508-28FD-A77628EA5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Inverter simulation 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예제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28ABB3D-F545-A908-CD8C-174842B16C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  <a:ea typeface="+mn-ea"/>
              </a:rPr>
              <a:t>PMOS : </a:t>
            </a:r>
            <a:r>
              <a:rPr lang="en-US" altLang="ko-KR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  <a:cs typeface="Times New Roman" panose="02020603050405020304" pitchFamily="18" charset="0"/>
              </a:rPr>
              <a:t>l=28nm,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+mn-ea"/>
                <a:cs typeface="Times New Roman" panose="02020603050405020304" pitchFamily="18" charset="0"/>
              </a:rPr>
              <a:t> w=400nm</a:t>
            </a:r>
            <a:r>
              <a:rPr lang="en-US" altLang="ko-KR" dirty="0">
                <a:latin typeface="+mn-ea"/>
                <a:ea typeface="+mn-ea"/>
              </a:rPr>
              <a:t>, NMOS : </a:t>
            </a:r>
            <a:r>
              <a:rPr lang="en-US" altLang="ko-KR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  <a:cs typeface="Times New Roman" panose="02020603050405020304" pitchFamily="18" charset="0"/>
              </a:rPr>
              <a:t>l=28nm,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+mn-ea"/>
                <a:cs typeface="Times New Roman" panose="02020603050405020304" pitchFamily="18" charset="0"/>
              </a:rPr>
              <a:t> w=200nm</a:t>
            </a:r>
            <a:r>
              <a:rPr lang="en-US" altLang="ko-KR" dirty="0">
                <a:latin typeface="+mn-ea"/>
                <a:ea typeface="+mn-ea"/>
              </a:rPr>
              <a:t> </a:t>
            </a:r>
            <a:r>
              <a:rPr lang="ko-KR" altLang="en-US" dirty="0">
                <a:latin typeface="+mn-ea"/>
                <a:ea typeface="+mn-ea"/>
              </a:rPr>
              <a:t>일 때</a:t>
            </a:r>
            <a:r>
              <a:rPr lang="en-US" altLang="ko-KR" dirty="0">
                <a:latin typeface="+mn-ea"/>
                <a:ea typeface="+mn-ea"/>
              </a:rPr>
              <a:t>,</a:t>
            </a:r>
          </a:p>
          <a:p>
            <a:pPr lvl="1"/>
            <a:r>
              <a:rPr lang="en-US" altLang="ko-KR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  <a:cs typeface="Times New Roman" panose="02020603050405020304" pitchFamily="18" charset="0"/>
              </a:rPr>
              <a:t>DC </a:t>
            </a:r>
            <a:r>
              <a:rPr lang="ko-KR" alt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  <a:cs typeface="Times New Roman" panose="02020603050405020304" pitchFamily="18" charset="0"/>
              </a:rPr>
              <a:t>시뮬레이션을 </a:t>
            </a:r>
            <a:r>
              <a:rPr lang="ko-KR" altLang="en-US" sz="18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  <a:cs typeface="Times New Roman" panose="02020603050405020304" pitchFamily="18" charset="0"/>
              </a:rPr>
              <a:t>수행하시오</a:t>
            </a:r>
            <a:r>
              <a:rPr lang="en-US" altLang="ko-KR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  <a:cs typeface="Times New Roman" panose="02020603050405020304" pitchFamily="18" charset="0"/>
              </a:rPr>
              <a:t>.</a:t>
            </a:r>
            <a:endParaRPr lang="en-US" altLang="ko-KR" sz="1800" dirty="0">
              <a:solidFill>
                <a:schemeClr val="bg1">
                  <a:lumMod val="50000"/>
                </a:schemeClr>
              </a:solidFill>
              <a:latin typeface="+mn-ea"/>
              <a:ea typeface="+mn-ea"/>
              <a:cs typeface="Times New Roman" panose="02020603050405020304" pitchFamily="18" charset="0"/>
            </a:endParaRPr>
          </a:p>
          <a:p>
            <a:pPr lvl="1"/>
            <a:r>
              <a:rPr lang="en-US" altLang="ko-KR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  <a:cs typeface="Times New Roman" panose="02020603050405020304" pitchFamily="18" charset="0"/>
              </a:rPr>
              <a:t>AC </a:t>
            </a:r>
            <a:r>
              <a:rPr lang="ko-KR" alt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  <a:cs typeface="Times New Roman" panose="02020603050405020304" pitchFamily="18" charset="0"/>
              </a:rPr>
              <a:t>시뮬레이션을 </a:t>
            </a:r>
            <a:r>
              <a:rPr lang="ko-KR" altLang="en-US" sz="18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  <a:cs typeface="Times New Roman" panose="02020603050405020304" pitchFamily="18" charset="0"/>
              </a:rPr>
              <a:t>수행하시오</a:t>
            </a:r>
            <a:r>
              <a:rPr lang="en-US" altLang="ko-KR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  <a:cs typeface="Times New Roman" panose="02020603050405020304" pitchFamily="18" charset="0"/>
              </a:rPr>
              <a:t>.</a:t>
            </a:r>
            <a:endParaRPr lang="en-US" altLang="ko-KR" sz="1800" dirty="0">
              <a:solidFill>
                <a:schemeClr val="bg1">
                  <a:lumMod val="50000"/>
                </a:schemeClr>
              </a:solidFill>
              <a:latin typeface="+mn-ea"/>
              <a:ea typeface="+mn-ea"/>
              <a:cs typeface="Times New Roman" panose="02020603050405020304" pitchFamily="18" charset="0"/>
            </a:endParaRPr>
          </a:p>
          <a:p>
            <a:pPr lvl="1"/>
            <a:r>
              <a:rPr lang="en-US" altLang="ko-KR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  <a:cs typeface="Times New Roman" panose="02020603050405020304" pitchFamily="18" charset="0"/>
              </a:rPr>
              <a:t>Transient </a:t>
            </a:r>
            <a:r>
              <a:rPr lang="ko-KR" alt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  <a:cs typeface="Times New Roman" panose="02020603050405020304" pitchFamily="18" charset="0"/>
              </a:rPr>
              <a:t>시뮬레이션을 </a:t>
            </a:r>
            <a:r>
              <a:rPr lang="ko-KR" altLang="en-US" sz="18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  <a:cs typeface="Times New Roman" panose="02020603050405020304" pitchFamily="18" charset="0"/>
              </a:rPr>
              <a:t>수행하시오</a:t>
            </a:r>
            <a:r>
              <a:rPr lang="en-US" altLang="ko-KR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  <a:cs typeface="Times New Roman" panose="02020603050405020304" pitchFamily="18" charset="0"/>
              </a:rPr>
              <a:t>.</a:t>
            </a:r>
          </a:p>
          <a:p>
            <a:pPr lvl="1"/>
            <a:r>
              <a:rPr lang="en-US" altLang="ko-KR" sz="1800" dirty="0">
                <a:latin typeface="+mn-ea"/>
                <a:ea typeface="+mn-ea"/>
              </a:rPr>
              <a:t>Logic threshold</a:t>
            </a:r>
            <a:r>
              <a:rPr lang="ko-KR" altLang="en-US" sz="1800" dirty="0">
                <a:latin typeface="+mn-ea"/>
                <a:ea typeface="+mn-ea"/>
              </a:rPr>
              <a:t>를 </a:t>
            </a:r>
            <a:r>
              <a:rPr lang="ko-KR" altLang="en-US" sz="1800" dirty="0" err="1">
                <a:latin typeface="+mn-ea"/>
                <a:ea typeface="+mn-ea"/>
              </a:rPr>
              <a:t>구하시오</a:t>
            </a:r>
            <a:r>
              <a:rPr lang="en-US" altLang="ko-KR" sz="1800" dirty="0">
                <a:latin typeface="+mn-ea"/>
                <a:ea typeface="+mn-ea"/>
              </a:rPr>
              <a:t>.</a:t>
            </a:r>
          </a:p>
          <a:p>
            <a:pPr lvl="1"/>
            <a:r>
              <a:rPr lang="en-US" altLang="ko-KR" sz="1800" dirty="0">
                <a:latin typeface="+mn-ea"/>
                <a:ea typeface="+mn-ea"/>
              </a:rPr>
              <a:t>Td(Delay time)</a:t>
            </a:r>
            <a:r>
              <a:rPr lang="ko-KR" altLang="en-US" sz="1800" dirty="0">
                <a:latin typeface="+mn-ea"/>
                <a:ea typeface="+mn-ea"/>
              </a:rPr>
              <a:t>을 </a:t>
            </a:r>
            <a:r>
              <a:rPr lang="ko-KR" altLang="en-US" sz="1800" dirty="0" err="1">
                <a:latin typeface="+mn-ea"/>
                <a:ea typeface="+mn-ea"/>
              </a:rPr>
              <a:t>구하시오</a:t>
            </a:r>
            <a:r>
              <a:rPr lang="en-US" altLang="ko-KR" sz="1800" dirty="0">
                <a:latin typeface="+mn-ea"/>
                <a:ea typeface="+mn-ea"/>
              </a:rPr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20EEEBC-279A-3283-67F1-74179F08CD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3035" y="2971800"/>
            <a:ext cx="4480468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164106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2E5DDB-3CB8-1E91-1490-6355321814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3D04BBA0-2BE4-9766-6C64-8B2CBD9D81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065318"/>
            <a:ext cx="4648200" cy="5581172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631D78B3-3E9F-7094-3988-57AE4D6807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Inverter simulation 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예제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A3491C3-1C1A-8B47-A929-A9E9ABE86B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1800" b="0" i="0" dirty="0">
                <a:solidFill>
                  <a:schemeClr val="bg1">
                    <a:lumMod val="50000"/>
                  </a:schemeClr>
                </a:solidFill>
                <a:effectLst/>
                <a:ea typeface="Dotum" panose="020B0600000101010101" pitchFamily="34" charset="-127"/>
              </a:rPr>
              <a:t>DC simulation testbench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5411B86-555F-EC35-E5A2-69C8D6569947}"/>
              </a:ext>
            </a:extLst>
          </p:cNvPr>
          <p:cNvSpPr/>
          <p:nvPr/>
        </p:nvSpPr>
        <p:spPr bwMode="auto">
          <a:xfrm>
            <a:off x="2133600" y="5970059"/>
            <a:ext cx="1600200" cy="202142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0167" tIns="40084" rIns="80167" bIns="40084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01688" rtl="0" eaLnBrk="0" fontAlgn="ctr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bg2"/>
              </a:buClr>
              <a:buSzPct val="125000"/>
              <a:buFont typeface="Wingdings" pitchFamily="2" charset="2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3015619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71F640-0EC8-9084-8106-6C3A0E7E29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F95E1F-F849-FE4A-1CE1-C09DCB7F76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Inverter simulation 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예제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14505B0-9175-B150-27E0-97D1A9D973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en-US" altLang="ko-KR" sz="1800" b="0" i="0" dirty="0">
                <a:solidFill>
                  <a:schemeClr val="bg1">
                    <a:lumMod val="50000"/>
                  </a:schemeClr>
                </a:solidFill>
                <a:effectLst/>
                <a:ea typeface="Dotum" panose="020B0600000101010101" pitchFamily="34" charset="-127"/>
              </a:rPr>
              <a:t>DC simulation result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29B45A2-E5EC-3BE6-F8B0-45C900DBCB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07954"/>
            <a:ext cx="9144000" cy="4159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840414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0042E9-2D20-7508-28FD-A77628EA5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HSPICE 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개념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28ABB3D-F545-A908-CD8C-174842B16C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  <a:ea typeface="+mn-ea"/>
              </a:rPr>
              <a:t>HSPICE</a:t>
            </a:r>
            <a:r>
              <a:rPr lang="ko-KR" altLang="en-US" dirty="0">
                <a:latin typeface="+mn-ea"/>
                <a:ea typeface="+mn-ea"/>
              </a:rPr>
              <a:t>의 정의</a:t>
            </a:r>
            <a:endParaRPr lang="en-US" altLang="ko-KR" dirty="0">
              <a:latin typeface="+mn-ea"/>
              <a:ea typeface="+mn-ea"/>
            </a:endParaRPr>
          </a:p>
          <a:p>
            <a:pPr lvl="1"/>
            <a:r>
              <a:rPr lang="ko-KR" altLang="en-US" sz="1800" dirty="0">
                <a:latin typeface="+mn-ea"/>
                <a:ea typeface="+mn-ea"/>
              </a:rPr>
              <a:t>고성능 아날로그 및 디지털 회로 시뮬레이션을 위한 집적회로 시뮬레이터 중 하나</a:t>
            </a:r>
            <a:endParaRPr lang="en-US" altLang="ko-KR" sz="1800" dirty="0">
              <a:latin typeface="+mn-ea"/>
              <a:ea typeface="+mn-ea"/>
            </a:endParaRPr>
          </a:p>
          <a:p>
            <a:pPr lvl="1"/>
            <a:r>
              <a:rPr lang="ko-KR" altLang="en-US" sz="1800" dirty="0">
                <a:latin typeface="+mn-ea"/>
                <a:ea typeface="+mn-ea"/>
              </a:rPr>
              <a:t>주로 아날로그</a:t>
            </a:r>
            <a:r>
              <a:rPr lang="en-US" altLang="ko-KR" sz="1800" dirty="0">
                <a:latin typeface="+mn-ea"/>
                <a:ea typeface="+mn-ea"/>
              </a:rPr>
              <a:t>, </a:t>
            </a:r>
            <a:r>
              <a:rPr lang="ko-KR" altLang="en-US" sz="1800" dirty="0">
                <a:latin typeface="+mn-ea"/>
                <a:ea typeface="+mn-ea"/>
              </a:rPr>
              <a:t>혼합 신호 및 </a:t>
            </a:r>
            <a:r>
              <a:rPr lang="en-US" altLang="ko-KR" sz="1800" dirty="0">
                <a:latin typeface="+mn-ea"/>
                <a:ea typeface="+mn-ea"/>
              </a:rPr>
              <a:t>RF </a:t>
            </a:r>
            <a:r>
              <a:rPr lang="ko-KR" altLang="en-US" sz="1800" dirty="0">
                <a:latin typeface="+mn-ea"/>
                <a:ea typeface="+mn-ea"/>
              </a:rPr>
              <a:t>회로의 정확한 시뮬레이션을 위해 사용되며</a:t>
            </a:r>
            <a:r>
              <a:rPr lang="en-US" altLang="ko-KR" sz="1800" dirty="0">
                <a:latin typeface="+mn-ea"/>
                <a:ea typeface="+mn-ea"/>
              </a:rPr>
              <a:t>, </a:t>
            </a:r>
            <a:r>
              <a:rPr lang="ko-KR" altLang="en-US" sz="1800" dirty="0">
                <a:latin typeface="+mn-ea"/>
                <a:ea typeface="+mn-ea"/>
              </a:rPr>
              <a:t>반도체 소자의 물리적 특성을 기반으로 하는 매우 정밀한 </a:t>
            </a:r>
            <a:r>
              <a:rPr lang="en-US" altLang="ko-KR" sz="1800" dirty="0">
                <a:latin typeface="+mn-ea"/>
                <a:ea typeface="+mn-ea"/>
              </a:rPr>
              <a:t>SPICE(</a:t>
            </a:r>
            <a:r>
              <a:rPr lang="ko-KR" altLang="en-US" sz="1800" dirty="0">
                <a:latin typeface="+mn-ea"/>
                <a:ea typeface="+mn-ea"/>
              </a:rPr>
              <a:t>시뮬레이션 프로그램</a:t>
            </a:r>
            <a:r>
              <a:rPr lang="en-US" altLang="ko-KR" sz="1800" dirty="0">
                <a:latin typeface="+mn-ea"/>
                <a:ea typeface="+mn-ea"/>
              </a:rPr>
              <a:t>)</a:t>
            </a:r>
            <a:r>
              <a:rPr lang="ko-KR" altLang="en-US" sz="1800" dirty="0">
                <a:latin typeface="+mn-ea"/>
                <a:ea typeface="+mn-ea"/>
              </a:rPr>
              <a:t>의 고급 버전</a:t>
            </a:r>
            <a:endParaRPr lang="en-US" altLang="ko-KR" sz="1800" dirty="0">
              <a:latin typeface="+mn-ea"/>
              <a:ea typeface="+mn-ea"/>
            </a:endParaRPr>
          </a:p>
          <a:p>
            <a:r>
              <a:rPr lang="en-US" altLang="ko-KR" sz="1800" dirty="0">
                <a:latin typeface="+mn-ea"/>
                <a:ea typeface="+mn-ea"/>
              </a:rPr>
              <a:t>:</a:t>
            </a:r>
            <a:r>
              <a:rPr lang="en-US" altLang="ko-KR" dirty="0" err="1">
                <a:latin typeface="+mn-ea"/>
                <a:ea typeface="+mn-ea"/>
              </a:rPr>
              <a:t>HSPICE</a:t>
            </a:r>
            <a:r>
              <a:rPr lang="ko-KR" altLang="en-US" dirty="0">
                <a:latin typeface="+mn-ea"/>
                <a:ea typeface="+mn-ea"/>
              </a:rPr>
              <a:t>의 특징</a:t>
            </a:r>
            <a:endParaRPr lang="en-US" altLang="ko-KR" dirty="0">
              <a:latin typeface="+mn-ea"/>
              <a:ea typeface="+mn-ea"/>
            </a:endParaRPr>
          </a:p>
          <a:p>
            <a:pPr lvl="1"/>
            <a:r>
              <a:rPr lang="ko-KR" altLang="en-US" sz="1800" b="1" dirty="0">
                <a:latin typeface="+mn-ea"/>
                <a:ea typeface="+mn-ea"/>
              </a:rPr>
              <a:t>정확한 시뮬레이션</a:t>
            </a:r>
            <a:r>
              <a:rPr lang="en-US" altLang="ko-KR" sz="1800" dirty="0">
                <a:latin typeface="+mn-ea"/>
                <a:ea typeface="+mn-ea"/>
              </a:rPr>
              <a:t>: </a:t>
            </a:r>
            <a:r>
              <a:rPr lang="ko-KR" altLang="en-US" sz="1800" dirty="0">
                <a:latin typeface="+mn-ea"/>
                <a:ea typeface="+mn-ea"/>
              </a:rPr>
              <a:t>다양한 회로 요소와 비선형 소자의 정확한 모델링을 통해 물리적으로 정확한 결과를 제공한다</a:t>
            </a:r>
            <a:r>
              <a:rPr lang="en-US" altLang="ko-KR" sz="1800" dirty="0">
                <a:latin typeface="+mn-ea"/>
                <a:ea typeface="+mn-ea"/>
              </a:rPr>
              <a:t>.</a:t>
            </a:r>
          </a:p>
          <a:p>
            <a:pPr lvl="1"/>
            <a:r>
              <a:rPr lang="ko-KR" altLang="en-US" sz="1800" b="1" dirty="0">
                <a:latin typeface="+mn-ea"/>
                <a:ea typeface="+mn-ea"/>
              </a:rPr>
              <a:t>고속 성능</a:t>
            </a:r>
            <a:r>
              <a:rPr lang="en-US" altLang="ko-KR" sz="1800" dirty="0">
                <a:latin typeface="+mn-ea"/>
                <a:ea typeface="+mn-ea"/>
              </a:rPr>
              <a:t>: </a:t>
            </a:r>
            <a:r>
              <a:rPr lang="ko-KR" altLang="en-US" sz="1800" dirty="0">
                <a:latin typeface="+mn-ea"/>
                <a:ea typeface="+mn-ea"/>
              </a:rPr>
              <a:t>대규모 회로를 빠르게 시뮬레이션 할 수 있도록 고도로 최적화된 성능을 제공한다</a:t>
            </a:r>
            <a:r>
              <a:rPr lang="en-US" altLang="ko-KR" sz="1800" dirty="0">
                <a:latin typeface="+mn-ea"/>
                <a:ea typeface="+mn-ea"/>
              </a:rPr>
              <a:t>.</a:t>
            </a:r>
          </a:p>
          <a:p>
            <a:pPr lvl="1"/>
            <a:r>
              <a:rPr lang="ko-KR" altLang="en-US" sz="1800" b="1" dirty="0">
                <a:latin typeface="+mn-ea"/>
                <a:ea typeface="+mn-ea"/>
              </a:rPr>
              <a:t>반도체 소자 모델링</a:t>
            </a:r>
            <a:r>
              <a:rPr lang="en-US" altLang="ko-KR" sz="1800" dirty="0">
                <a:latin typeface="+mn-ea"/>
                <a:ea typeface="+mn-ea"/>
              </a:rPr>
              <a:t> </a:t>
            </a:r>
            <a:r>
              <a:rPr lang="ko-KR" altLang="en-US" sz="1800" dirty="0">
                <a:latin typeface="+mn-ea"/>
                <a:ea typeface="+mn-ea"/>
              </a:rPr>
              <a:t>반도체 공정에서 사용되는 최신 트랜지스터 모델</a:t>
            </a:r>
            <a:r>
              <a:rPr lang="en-US" altLang="ko-KR" sz="1800" dirty="0">
                <a:latin typeface="+mn-ea"/>
                <a:ea typeface="+mn-ea"/>
              </a:rPr>
              <a:t>(BSIM, PSP </a:t>
            </a:r>
            <a:r>
              <a:rPr lang="ko-KR" altLang="en-US" sz="1800" dirty="0">
                <a:latin typeface="+mn-ea"/>
                <a:ea typeface="+mn-ea"/>
              </a:rPr>
              <a:t>등</a:t>
            </a:r>
            <a:r>
              <a:rPr lang="en-US" altLang="ko-KR" sz="1800" dirty="0">
                <a:latin typeface="+mn-ea"/>
                <a:ea typeface="+mn-ea"/>
              </a:rPr>
              <a:t>)</a:t>
            </a:r>
            <a:r>
              <a:rPr lang="ko-KR" altLang="en-US" sz="1800" dirty="0">
                <a:latin typeface="+mn-ea"/>
                <a:ea typeface="+mn-ea"/>
              </a:rPr>
              <a:t>을 지원하여 반도체 설계에 적합하다</a:t>
            </a:r>
            <a:r>
              <a:rPr lang="en-US" altLang="ko-KR" sz="1800" dirty="0">
                <a:latin typeface="+mn-ea"/>
                <a:ea typeface="+mn-ea"/>
              </a:rPr>
              <a:t>.</a:t>
            </a:r>
          </a:p>
          <a:p>
            <a:pPr lvl="1"/>
            <a:r>
              <a:rPr lang="ko-KR" altLang="en-US" sz="1800" b="1" dirty="0">
                <a:latin typeface="+mn-ea"/>
                <a:ea typeface="+mn-ea"/>
              </a:rPr>
              <a:t>신뢰성 분석</a:t>
            </a:r>
            <a:r>
              <a:rPr lang="en-US" altLang="ko-KR" sz="1800" dirty="0">
                <a:latin typeface="+mn-ea"/>
                <a:ea typeface="+mn-ea"/>
              </a:rPr>
              <a:t>: </a:t>
            </a:r>
            <a:r>
              <a:rPr lang="ko-KR" altLang="en-US" sz="1800" dirty="0">
                <a:latin typeface="+mn-ea"/>
                <a:ea typeface="+mn-ea"/>
              </a:rPr>
              <a:t>전압</a:t>
            </a:r>
            <a:r>
              <a:rPr lang="en-US" altLang="ko-KR" sz="1800" dirty="0">
                <a:latin typeface="+mn-ea"/>
                <a:ea typeface="+mn-ea"/>
              </a:rPr>
              <a:t>, </a:t>
            </a:r>
            <a:r>
              <a:rPr lang="ko-KR" altLang="en-US" sz="1800" dirty="0">
                <a:latin typeface="+mn-ea"/>
                <a:ea typeface="+mn-ea"/>
              </a:rPr>
              <a:t>온도</a:t>
            </a:r>
            <a:r>
              <a:rPr lang="en-US" altLang="ko-KR" sz="1800" dirty="0">
                <a:latin typeface="+mn-ea"/>
                <a:ea typeface="+mn-ea"/>
              </a:rPr>
              <a:t>, </a:t>
            </a:r>
            <a:r>
              <a:rPr lang="ko-KR" altLang="en-US" sz="1800" dirty="0">
                <a:latin typeface="+mn-ea"/>
                <a:ea typeface="+mn-ea"/>
              </a:rPr>
              <a:t>공정의 변동성 분석을 통해 회로의 신뢰성을 평가할 수 있다</a:t>
            </a:r>
            <a:r>
              <a:rPr lang="en-US" altLang="ko-KR" sz="1800" dirty="0">
                <a:latin typeface="+mn-ea"/>
                <a:ea typeface="+mn-ea"/>
              </a:rPr>
              <a:t>.</a:t>
            </a:r>
          </a:p>
          <a:p>
            <a:pPr lvl="1"/>
            <a:r>
              <a:rPr lang="en-US" altLang="ko-KR" sz="1800" b="1" dirty="0">
                <a:latin typeface="+mn-ea"/>
                <a:ea typeface="+mn-ea"/>
              </a:rPr>
              <a:t>RF </a:t>
            </a:r>
            <a:r>
              <a:rPr lang="ko-KR" altLang="en-US" sz="1800" b="1" dirty="0">
                <a:latin typeface="+mn-ea"/>
                <a:ea typeface="+mn-ea"/>
              </a:rPr>
              <a:t>및 아날로그 회로</a:t>
            </a:r>
            <a:r>
              <a:rPr lang="en-US" altLang="ko-KR" sz="1800" dirty="0">
                <a:latin typeface="+mn-ea"/>
                <a:ea typeface="+mn-ea"/>
              </a:rPr>
              <a:t>: </a:t>
            </a:r>
            <a:r>
              <a:rPr lang="ko-KR" altLang="en-US" sz="1800" dirty="0">
                <a:latin typeface="+mn-ea"/>
                <a:ea typeface="+mn-ea"/>
              </a:rPr>
              <a:t>주파수 도메인 분석 및 시간 도메인 분석을 통해 고주파 회로 및 아날로그 회로의 시뮬레이션이 가능하다</a:t>
            </a:r>
            <a:r>
              <a:rPr lang="en-US" altLang="ko-KR" sz="1800" dirty="0">
                <a:latin typeface="+mn-ea"/>
                <a:ea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70872565"/>
      </p:ext>
    </p:extLst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1886CD-F4D8-41E2-59B8-91CE932A4C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4BAB0AA4-0F76-0542-C589-5B84B34496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200" y="1143000"/>
            <a:ext cx="4613083" cy="5605772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17ED00E6-C802-490D-A54E-2D4CBF826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Inverter simulation 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예제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618FE05-3D54-D06E-D7A4-45631A8875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1800" b="0" i="0" dirty="0">
                <a:solidFill>
                  <a:schemeClr val="bg1">
                    <a:lumMod val="50000"/>
                  </a:schemeClr>
                </a:solidFill>
                <a:effectLst/>
                <a:ea typeface="Dotum" panose="020B0600000101010101" pitchFamily="34" charset="-127"/>
              </a:rPr>
              <a:t>AC simulation testbench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FBDDEEB-196E-A58A-1AC4-2A16592F09CA}"/>
              </a:ext>
            </a:extLst>
          </p:cNvPr>
          <p:cNvSpPr/>
          <p:nvPr/>
        </p:nvSpPr>
        <p:spPr bwMode="auto">
          <a:xfrm>
            <a:off x="2286000" y="6019800"/>
            <a:ext cx="1409982" cy="195792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0167" tIns="40084" rIns="80167" bIns="40084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01688" rtl="0" eaLnBrk="0" fontAlgn="ctr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bg2"/>
              </a:buClr>
              <a:buSzPct val="125000"/>
              <a:buFont typeface="Wingdings" pitchFamily="2" charset="2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0904316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FD9EBB-BCA7-9AAF-1DE5-911B8FDF9D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A0BC94-69E5-FA28-9E28-2BEBAAA97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Inverter simulation 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예제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0EB95E2-1E2B-2705-522E-61B0653A0A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en-US" altLang="ko-KR" sz="1800" b="0" i="0" dirty="0">
                <a:solidFill>
                  <a:schemeClr val="bg1">
                    <a:lumMod val="50000"/>
                  </a:schemeClr>
                </a:solidFill>
                <a:effectLst/>
                <a:ea typeface="Dotum" panose="020B0600000101010101" pitchFamily="34" charset="-127"/>
              </a:rPr>
              <a:t>AC simulation result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CE8A356-FA52-BC9B-01A8-67CE36DA3E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07954"/>
            <a:ext cx="9144000" cy="4159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327711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CC3946-65FB-5615-077F-D2187C2E39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CFDD03E3-931E-3C22-3227-4F60517473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200" y="1143000"/>
            <a:ext cx="4572943" cy="555168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E525F256-4C0B-C83E-FEBA-E75E919AF7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Inverter simulation 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예제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84FF4F9-E692-0365-12B6-95977C9591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1800" b="0" i="0" dirty="0">
                <a:solidFill>
                  <a:schemeClr val="bg1">
                    <a:lumMod val="50000"/>
                  </a:schemeClr>
                </a:solidFill>
                <a:effectLst/>
                <a:ea typeface="Dotum" panose="020B0600000101010101" pitchFamily="34" charset="-127"/>
              </a:rPr>
              <a:t>Transient simulation testbench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93806BF-CF1E-21A4-F98B-E6571A6794F6}"/>
              </a:ext>
            </a:extLst>
          </p:cNvPr>
          <p:cNvSpPr/>
          <p:nvPr/>
        </p:nvSpPr>
        <p:spPr bwMode="auto">
          <a:xfrm>
            <a:off x="2336800" y="5864225"/>
            <a:ext cx="902552" cy="155575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0167" tIns="40084" rIns="80167" bIns="40084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01688" rtl="0" eaLnBrk="0" fontAlgn="ctr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bg2"/>
              </a:buClr>
              <a:buSzPct val="125000"/>
              <a:buFont typeface="Wingdings" pitchFamily="2" charset="2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6528347"/>
      </p:ext>
    </p:extLst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A73C4B-24F9-7F98-B69A-D7EC07B1D4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9AE299-2AB1-894E-E9CF-B9C65CE090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Inverter simulation 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예제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984A291-828E-A798-9533-2B817B6A31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en-US" altLang="ko-KR" sz="1800" b="0" i="0" dirty="0">
                <a:solidFill>
                  <a:schemeClr val="bg1">
                    <a:lumMod val="50000"/>
                  </a:schemeClr>
                </a:solidFill>
                <a:effectLst/>
                <a:ea typeface="Dotum" panose="020B0600000101010101" pitchFamily="34" charset="-127"/>
              </a:rPr>
              <a:t>Transient simulation result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03F3FA4-3341-0ED5-9B22-4BEC37E629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17213"/>
            <a:ext cx="9144000" cy="4150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084516"/>
      </p:ext>
    </p:extLst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E0B133-8058-1CC2-6504-EDF7E04CC1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4A0794-0ADA-5452-018C-CBA1C9E47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Inverter simulation 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예제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D0CD25E-DE26-4F82-0369-C1965999D8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</a:rPr>
              <a:t>Logic threshold(Vth)</a:t>
            </a:r>
          </a:p>
          <a:p>
            <a:pPr lvl="1"/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.op</a:t>
            </a:r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를 통해 동작 조건 확인</a:t>
            </a:r>
            <a:endParaRPr lang="en-US" altLang="ko-KR" sz="1800" dirty="0">
              <a:solidFill>
                <a:schemeClr val="bg1">
                  <a:lumMod val="50000"/>
                </a:schemeClr>
              </a:solidFill>
              <a:latin typeface="+mn-ea"/>
              <a:ea typeface="+mn-ea"/>
            </a:endParaRP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altLang="ko-KR" sz="18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</a:rPr>
              <a:t>output.lis</a:t>
            </a:r>
            <a:r>
              <a:rPr lang="en-US" altLang="ko-KR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</a:rPr>
              <a:t> </a:t>
            </a:r>
            <a:r>
              <a:rPr lang="ko-KR" alt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</a:rPr>
              <a:t>파일에 동작 영역</a:t>
            </a:r>
            <a:r>
              <a:rPr lang="en-US" altLang="ko-KR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</a:rPr>
              <a:t>, </a:t>
            </a:r>
            <a:r>
              <a:rPr lang="ko-KR" alt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</a:rPr>
              <a:t>동작 전압</a:t>
            </a:r>
            <a:r>
              <a:rPr lang="en-US" altLang="ko-KR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</a:rPr>
              <a:t>, </a:t>
            </a:r>
            <a:r>
              <a:rPr lang="ko-KR" alt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</a:rPr>
              <a:t>동작 전류 등에 대한 정보가 출력됨</a:t>
            </a:r>
            <a:endParaRPr lang="en-US" altLang="ko-KR" sz="1800" b="0" i="0" dirty="0">
              <a:solidFill>
                <a:schemeClr val="bg1">
                  <a:lumMod val="50000"/>
                </a:schemeClr>
              </a:solidFill>
              <a:effectLst/>
              <a:latin typeface="+mn-ea"/>
              <a:ea typeface="+mn-ea"/>
            </a:endParaRPr>
          </a:p>
          <a:p>
            <a:pPr lvl="1"/>
            <a:r>
              <a:rPr lang="en-US" altLang="ko-KR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</a:rPr>
              <a:t>NMOS: 301.9mV</a:t>
            </a:r>
          </a:p>
          <a:p>
            <a:pPr lvl="1"/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PMOS: -382mV</a:t>
            </a:r>
            <a:endParaRPr lang="en-US" altLang="ko-KR" sz="1800" b="0" i="0" dirty="0">
              <a:solidFill>
                <a:schemeClr val="bg1">
                  <a:lumMod val="50000"/>
                </a:schemeClr>
              </a:solidFill>
              <a:effectLst/>
              <a:latin typeface="+mn-ea"/>
              <a:ea typeface="+mn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3056CFB-8E04-2144-FFBB-EE88555898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800" y="2229086"/>
            <a:ext cx="3377665" cy="4597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253325"/>
      </p:ext>
    </p:extLst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33A412-1438-4F0A-1F40-15C2E65333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F11C38-1982-BFA7-621D-D51F4BA03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Inverter simulation 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예제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1A6A3A6-387A-D25C-DFE2-20C5A9F273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</a:rPr>
              <a:t>Td(Delay time)</a:t>
            </a:r>
          </a:p>
          <a:p>
            <a:pPr lvl="1"/>
            <a:r>
              <a:rPr lang="en-US" altLang="ko-KR" sz="1800" dirty="0" err="1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Waveview</a:t>
            </a:r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의 </a:t>
            </a: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difference </a:t>
            </a:r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기능을 통해서 </a:t>
            </a: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Td</a:t>
            </a:r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를 눈으로 확인할 수 있음</a:t>
            </a:r>
            <a:endParaRPr lang="en-US" altLang="ko-KR" sz="1800" b="0" i="0" dirty="0">
              <a:solidFill>
                <a:schemeClr val="bg1">
                  <a:lumMod val="50000"/>
                </a:schemeClr>
              </a:solidFill>
              <a:effectLst/>
              <a:latin typeface="+mn-ea"/>
              <a:ea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EC16E93-00AB-26D8-95E7-C9E7D2BE43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14663"/>
            <a:ext cx="9144000" cy="4586137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330D26FE-89CA-9386-37A2-E4FA0C7931DD}"/>
              </a:ext>
            </a:extLst>
          </p:cNvPr>
          <p:cNvSpPr/>
          <p:nvPr/>
        </p:nvSpPr>
        <p:spPr bwMode="auto">
          <a:xfrm>
            <a:off x="1066800" y="1905000"/>
            <a:ext cx="228600" cy="228599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0167" tIns="40084" rIns="80167" bIns="40084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01688" rtl="0" eaLnBrk="0" fontAlgn="ctr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bg2"/>
              </a:buClr>
              <a:buSzPct val="125000"/>
              <a:buFont typeface="Wingdings" pitchFamily="2" charset="2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2671241"/>
      </p:ext>
    </p:extLst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12E684-196C-EEFA-A19B-79857BDB6E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640420-D74E-350E-6030-A8E0697880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Inverter simulation 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예제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518D4C5-3DEE-432C-634F-F8A923B23A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</a:rPr>
              <a:t>Td(Delay time)</a:t>
            </a:r>
          </a:p>
          <a:p>
            <a:pPr lvl="1"/>
            <a:r>
              <a:rPr lang="en-US" altLang="ko-KR" sz="1800" dirty="0" err="1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Waveview</a:t>
            </a:r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의 </a:t>
            </a: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difference </a:t>
            </a:r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기능을 통해서 </a:t>
            </a: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Td</a:t>
            </a:r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를 눈으로 확인할 수 있음</a:t>
            </a:r>
            <a:endParaRPr lang="en-US" altLang="ko-KR" sz="1800" dirty="0">
              <a:solidFill>
                <a:schemeClr val="bg1">
                  <a:lumMod val="50000"/>
                </a:schemeClr>
              </a:solidFill>
              <a:latin typeface="+mn-ea"/>
              <a:ea typeface="+mn-ea"/>
            </a:endParaRP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altLang="ko-KR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</a:rPr>
              <a:t>Td: 6.72ps</a:t>
            </a:r>
          </a:p>
          <a:p>
            <a:pPr lvl="1"/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HSPICE</a:t>
            </a:r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의 </a:t>
            </a: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.measure </a:t>
            </a:r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기능을 이용하여 더 정확하게 측정할 수 있음</a:t>
            </a: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(3</a:t>
            </a:r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강에서 다룰 예정</a:t>
            </a: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9F5EB36-1C16-DB75-5933-326FA7D605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38400"/>
            <a:ext cx="9144000" cy="419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400653"/>
      </p:ext>
    </p:extLst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" y="2570163"/>
            <a:ext cx="8839200" cy="3068637"/>
          </a:xfrm>
        </p:spPr>
        <p:txBody>
          <a:bodyPr/>
          <a:lstStyle/>
          <a:p>
            <a:r>
              <a:rPr lang="en-US" altLang="ko-KR" sz="4000" spc="-70" dirty="0">
                <a:latin typeface="Times New Roman" panose="02020603050405020304" pitchFamily="18" charset="0"/>
                <a:ea typeface="함초롬돋움" panose="020B0604000101010101" pitchFamily="50" charset="-127"/>
                <a:cs typeface="Times New Roman" panose="02020603050405020304" pitchFamily="18" charset="0"/>
              </a:rPr>
              <a:t>Synopsys HSPICE </a:t>
            </a:r>
            <a:r>
              <a:rPr lang="ko-KR" altLang="en-US" sz="4000" spc="-70" dirty="0">
                <a:latin typeface="Times New Roman" panose="02020603050405020304" pitchFamily="18" charset="0"/>
                <a:ea typeface="함초롬돋움" panose="020B0604000101010101" pitchFamily="50" charset="-127"/>
                <a:cs typeface="Times New Roman" panose="02020603050405020304" pitchFamily="18" charset="0"/>
              </a:rPr>
              <a:t>활용법</a:t>
            </a:r>
            <a:br>
              <a:rPr lang="en-US" altLang="ko-KR" sz="4000" spc="-70" dirty="0">
                <a:latin typeface="Times New Roman" panose="02020603050405020304" pitchFamily="18" charset="0"/>
                <a:ea typeface="함초롬돋움" panose="020B0604000101010101" pitchFamily="50" charset="-127"/>
                <a:cs typeface="Times New Roman" panose="02020603050405020304" pitchFamily="18" charset="0"/>
              </a:rPr>
            </a:br>
            <a:r>
              <a:rPr lang="en-US" altLang="ko-KR" sz="4000" spc="-70" dirty="0">
                <a:latin typeface="Times New Roman" panose="02020603050405020304" pitchFamily="18" charset="0"/>
                <a:ea typeface="함초롬돋움" panose="020B0604000101010101" pitchFamily="50" charset="-127"/>
                <a:cs typeface="Times New Roman" panose="02020603050405020304" pitchFamily="18" charset="0"/>
              </a:rPr>
              <a:t>3</a:t>
            </a:r>
            <a:r>
              <a:rPr lang="ko-KR" altLang="en-US" sz="4000" spc="-70" dirty="0">
                <a:latin typeface="Times New Roman" panose="02020603050405020304" pitchFamily="18" charset="0"/>
                <a:ea typeface="함초롬돋움" panose="020B0604000101010101" pitchFamily="50" charset="-127"/>
                <a:cs typeface="Times New Roman" panose="02020603050405020304" pitchFamily="18" charset="0"/>
              </a:rPr>
              <a:t>강</a:t>
            </a:r>
            <a:br>
              <a:rPr lang="en-US" altLang="ko-KR" sz="4000" kern="0" spc="-7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함초롬돋움" panose="020B0604000101010101" pitchFamily="50" charset="-127"/>
                <a:cs typeface="Times New Roman" panose="02020603050405020304" pitchFamily="18" charset="0"/>
              </a:rPr>
            </a:br>
            <a:br>
              <a:rPr lang="en-US" altLang="ko-KR" sz="4000" kern="0" spc="-7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함초롬돋움" panose="020B0604000101010101" pitchFamily="50" charset="-127"/>
                <a:cs typeface="Times New Roman" panose="02020603050405020304" pitchFamily="18" charset="0"/>
              </a:rPr>
            </a:br>
            <a:b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143000" y="4223189"/>
            <a:ext cx="6858000" cy="1600200"/>
          </a:xfrm>
        </p:spPr>
        <p:txBody>
          <a:bodyPr/>
          <a:lstStyle/>
          <a:p>
            <a:r>
              <a:rPr lang="ko-KR" altLang="en-US" sz="2800" b="1" spc="-70" dirty="0" err="1">
                <a:latin typeface="Times New Roman" panose="02020603050405020304" pitchFamily="18" charset="0"/>
                <a:ea typeface="함초롬돋움" panose="020B0604000101010101" pitchFamily="50" charset="-127"/>
                <a:cs typeface="Times New Roman" panose="02020603050405020304" pitchFamily="18" charset="0"/>
              </a:rPr>
              <a:t>계찬호</a:t>
            </a:r>
            <a:endParaRPr lang="en-US" altLang="ko-KR" sz="2800" b="1" spc="-70" dirty="0">
              <a:latin typeface="Times New Roman" panose="02020603050405020304" pitchFamily="18" charset="0"/>
              <a:ea typeface="함초롬돋움" panose="020B0604000101010101" pitchFamily="50" charset="-127"/>
              <a:cs typeface="Times New Roman" panose="02020603050405020304" pitchFamily="18" charset="0"/>
            </a:endParaRPr>
          </a:p>
          <a:p>
            <a:r>
              <a:rPr lang="en-US" altLang="ko-KR" sz="2800" b="1" spc="-70" dirty="0">
                <a:latin typeface="Times New Roman" panose="02020603050405020304" pitchFamily="18" charset="0"/>
                <a:ea typeface="함초롬돋움" panose="020B0604000101010101" pitchFamily="50" charset="-127"/>
                <a:cs typeface="Times New Roman" panose="02020603050405020304" pitchFamily="18" charset="0"/>
              </a:rPr>
              <a:t>2024.09.30</a:t>
            </a:r>
          </a:p>
        </p:txBody>
      </p:sp>
    </p:spTree>
    <p:extLst>
      <p:ext uri="{BB962C8B-B14F-4D97-AF65-F5344CB8AC3E}">
        <p14:creationId xmlns:p14="http://schemas.microsoft.com/office/powerpoint/2010/main" val="111505544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0042E9-2D20-7508-28FD-A77628EA5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Contents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28ABB3D-F545-A908-CD8C-174842B16C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latin typeface="+mn-ea"/>
                <a:ea typeface="+mn-ea"/>
                <a:cs typeface="Times New Roman" panose="02020603050405020304" pitchFamily="18" charset="0"/>
              </a:rPr>
              <a:t>파라미터</a:t>
            </a:r>
            <a:r>
              <a:rPr lang="en-US" altLang="ko-KR" dirty="0">
                <a:latin typeface="+mn-ea"/>
                <a:ea typeface="+mn-ea"/>
                <a:cs typeface="Times New Roman" panose="02020603050405020304" pitchFamily="18" charset="0"/>
              </a:rPr>
              <a:t>, </a:t>
            </a:r>
            <a:r>
              <a:rPr lang="ko-KR" altLang="en-US" dirty="0">
                <a:latin typeface="+mn-ea"/>
                <a:ea typeface="+mn-ea"/>
                <a:cs typeface="Times New Roman" panose="02020603050405020304" pitchFamily="18" charset="0"/>
              </a:rPr>
              <a:t>온도 </a:t>
            </a:r>
            <a:r>
              <a:rPr lang="ko-KR" altLang="en-US" dirty="0" err="1">
                <a:latin typeface="+mn-ea"/>
                <a:ea typeface="+mn-ea"/>
                <a:cs typeface="Times New Roman" panose="02020603050405020304" pitchFamily="18" charset="0"/>
              </a:rPr>
              <a:t>스윕</a:t>
            </a:r>
            <a:r>
              <a:rPr lang="ko-KR" altLang="en-US" dirty="0">
                <a:latin typeface="+mn-ea"/>
                <a:ea typeface="+mn-ea"/>
                <a:cs typeface="Times New Roman" panose="02020603050405020304" pitchFamily="18" charset="0"/>
              </a:rPr>
              <a:t> 시뮬레이션</a:t>
            </a:r>
            <a:endParaRPr lang="en-US" altLang="ko-KR" dirty="0">
              <a:latin typeface="+mn-ea"/>
              <a:ea typeface="+mn-ea"/>
              <a:cs typeface="Times New Roman" panose="02020603050405020304" pitchFamily="18" charset="0"/>
            </a:endParaRPr>
          </a:p>
          <a:p>
            <a:r>
              <a:rPr lang="en-US" altLang="ko-KR" dirty="0">
                <a:latin typeface="+mn-ea"/>
                <a:ea typeface="+mn-ea"/>
                <a:cs typeface="Times New Roman" panose="02020603050405020304" pitchFamily="18" charset="0"/>
              </a:rPr>
              <a:t>.measure </a:t>
            </a:r>
            <a:r>
              <a:rPr lang="ko-KR" altLang="en-US" dirty="0">
                <a:latin typeface="+mn-ea"/>
                <a:ea typeface="+mn-ea"/>
                <a:cs typeface="Times New Roman" panose="02020603050405020304" pitchFamily="18" charset="0"/>
              </a:rPr>
              <a:t>기능을 이용한 데이터 프로세싱</a:t>
            </a:r>
            <a:endParaRPr lang="en-US" altLang="ko-KR" dirty="0">
              <a:latin typeface="+mn-ea"/>
              <a:ea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6899785"/>
      </p:ext>
    </p:extLst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B9A27E-96F8-24CE-89A8-41FDA8ABD3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3A4317-7783-1EA4-3AA4-57DAAB1FD4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파라미터 </a:t>
            </a:r>
            <a:r>
              <a:rPr lang="ko-KR" alt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스윕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C189014-EB3C-9CD8-C308-F7415777D3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latin typeface="+mn-ea"/>
                <a:ea typeface="+mn-ea"/>
              </a:rPr>
              <a:t>파라미터 </a:t>
            </a:r>
            <a:r>
              <a:rPr lang="ko-KR" altLang="en-US" dirty="0" err="1">
                <a:latin typeface="+mn-ea"/>
                <a:ea typeface="+mn-ea"/>
              </a:rPr>
              <a:t>스윕</a:t>
            </a:r>
            <a:r>
              <a:rPr lang="en-US" altLang="ko-KR" dirty="0">
                <a:latin typeface="+mn-ea"/>
                <a:ea typeface="+mn-ea"/>
              </a:rPr>
              <a:t>: </a:t>
            </a:r>
            <a:r>
              <a:rPr lang="ko-KR" altLang="en-US" dirty="0">
                <a:latin typeface="+mn-ea"/>
                <a:ea typeface="+mn-ea"/>
              </a:rPr>
              <a:t>특정 파라미터</a:t>
            </a:r>
            <a:r>
              <a:rPr lang="en-US" altLang="ko-KR" dirty="0">
                <a:latin typeface="+mn-ea"/>
                <a:ea typeface="+mn-ea"/>
              </a:rPr>
              <a:t>(</a:t>
            </a:r>
            <a:r>
              <a:rPr lang="ko-KR" altLang="en-US" dirty="0">
                <a:latin typeface="+mn-ea"/>
                <a:ea typeface="+mn-ea"/>
              </a:rPr>
              <a:t>예</a:t>
            </a:r>
            <a:r>
              <a:rPr lang="en-US" altLang="ko-KR" dirty="0">
                <a:latin typeface="+mn-ea"/>
                <a:ea typeface="+mn-ea"/>
              </a:rPr>
              <a:t>: </a:t>
            </a:r>
            <a:r>
              <a:rPr lang="ko-KR" altLang="en-US" dirty="0">
                <a:latin typeface="+mn-ea"/>
                <a:ea typeface="+mn-ea"/>
              </a:rPr>
              <a:t>저항</a:t>
            </a:r>
            <a:r>
              <a:rPr lang="en-US" altLang="ko-KR" dirty="0">
                <a:latin typeface="+mn-ea"/>
                <a:ea typeface="+mn-ea"/>
              </a:rPr>
              <a:t>, </a:t>
            </a:r>
            <a:r>
              <a:rPr lang="ko-KR" altLang="en-US" dirty="0">
                <a:latin typeface="+mn-ea"/>
                <a:ea typeface="+mn-ea"/>
              </a:rPr>
              <a:t>전압</a:t>
            </a:r>
            <a:r>
              <a:rPr lang="en-US" altLang="ko-KR" dirty="0">
                <a:latin typeface="+mn-ea"/>
                <a:ea typeface="+mn-ea"/>
              </a:rPr>
              <a:t>, </a:t>
            </a:r>
            <a:r>
              <a:rPr lang="ko-KR" altLang="en-US" dirty="0">
                <a:latin typeface="+mn-ea"/>
                <a:ea typeface="+mn-ea"/>
              </a:rPr>
              <a:t>전류 등</a:t>
            </a:r>
            <a:r>
              <a:rPr lang="en-US" altLang="ko-KR" dirty="0">
                <a:latin typeface="+mn-ea"/>
                <a:ea typeface="+mn-ea"/>
              </a:rPr>
              <a:t>)</a:t>
            </a:r>
            <a:r>
              <a:rPr lang="ko-KR" altLang="en-US" dirty="0">
                <a:latin typeface="+mn-ea"/>
                <a:ea typeface="+mn-ea"/>
              </a:rPr>
              <a:t>를 다양한 값으로 변화시키며 시뮬레이션 한다</a:t>
            </a:r>
            <a:r>
              <a:rPr lang="en-US" altLang="ko-KR" dirty="0">
                <a:latin typeface="+mn-ea"/>
                <a:ea typeface="+mn-ea"/>
              </a:rPr>
              <a:t>.</a:t>
            </a:r>
          </a:p>
          <a:p>
            <a:r>
              <a:rPr lang="ko-KR" altLang="en-US" dirty="0">
                <a:latin typeface="+mn-ea"/>
                <a:ea typeface="+mn-ea"/>
              </a:rPr>
              <a:t>파라미터 설정 방법</a:t>
            </a:r>
            <a:endParaRPr lang="en-US" altLang="ko-KR" dirty="0">
              <a:latin typeface="+mn-ea"/>
              <a:ea typeface="+mn-ea"/>
            </a:endParaRPr>
          </a:p>
          <a:p>
            <a:pPr lvl="1"/>
            <a:r>
              <a:rPr lang="ko-KR" altLang="en-US" sz="1800" dirty="0">
                <a:latin typeface="+mn-ea"/>
                <a:ea typeface="+mn-ea"/>
              </a:rPr>
              <a:t>어떤 </a:t>
            </a:r>
            <a:r>
              <a:rPr lang="en-US" altLang="ko-KR" sz="1800" dirty="0">
                <a:latin typeface="+mn-ea"/>
                <a:ea typeface="+mn-ea"/>
              </a:rPr>
              <a:t>DC voltage </a:t>
            </a:r>
            <a:r>
              <a:rPr lang="ko-KR" altLang="en-US" sz="1800" dirty="0">
                <a:latin typeface="+mn-ea"/>
                <a:ea typeface="+mn-ea"/>
              </a:rPr>
              <a:t>값을 </a:t>
            </a:r>
            <a:r>
              <a:rPr lang="en-US" altLang="ko-KR" sz="1800" dirty="0" err="1">
                <a:latin typeface="+mn-ea"/>
                <a:ea typeface="+mn-ea"/>
              </a:rPr>
              <a:t>cont</a:t>
            </a:r>
            <a:r>
              <a:rPr lang="en-US" altLang="ko-KR" sz="1800" dirty="0">
                <a:latin typeface="+mn-ea"/>
                <a:ea typeface="+mn-ea"/>
              </a:rPr>
              <a:t> </a:t>
            </a:r>
            <a:r>
              <a:rPr lang="ko-KR" altLang="en-US" sz="1800" dirty="0">
                <a:latin typeface="+mn-ea"/>
                <a:ea typeface="+mn-ea"/>
              </a:rPr>
              <a:t>라는 </a:t>
            </a:r>
            <a:r>
              <a:rPr lang="en-US" altLang="ko-KR" sz="1800" dirty="0">
                <a:latin typeface="+mn-ea"/>
                <a:ea typeface="+mn-ea"/>
              </a:rPr>
              <a:t>parameter(</a:t>
            </a:r>
            <a:r>
              <a:rPr lang="ko-KR" altLang="en-US" sz="1800" dirty="0">
                <a:latin typeface="+mn-ea"/>
                <a:ea typeface="+mn-ea"/>
              </a:rPr>
              <a:t>변수</a:t>
            </a:r>
            <a:r>
              <a:rPr lang="en-US" altLang="ko-KR" sz="1800" dirty="0">
                <a:latin typeface="+mn-ea"/>
                <a:ea typeface="+mn-ea"/>
              </a:rPr>
              <a:t>) </a:t>
            </a:r>
            <a:r>
              <a:rPr lang="ko-KR" altLang="en-US" sz="1800" dirty="0">
                <a:latin typeface="+mn-ea"/>
                <a:ea typeface="+mn-ea"/>
              </a:rPr>
              <a:t>값으로 지정하고 싶다면</a:t>
            </a:r>
            <a:r>
              <a:rPr lang="en-US" altLang="ko-KR" sz="1800" dirty="0">
                <a:latin typeface="+mn-ea"/>
                <a:ea typeface="+mn-ea"/>
              </a:rPr>
              <a:t>,</a:t>
            </a:r>
          </a:p>
          <a:p>
            <a:pPr lvl="1"/>
            <a:r>
              <a:rPr lang="en-US" altLang="ko-KR" sz="1800" dirty="0" err="1">
                <a:latin typeface="+mn-ea"/>
                <a:ea typeface="+mn-ea"/>
              </a:rPr>
              <a:t>Vcont</a:t>
            </a:r>
            <a:r>
              <a:rPr lang="en-US" altLang="ko-KR" sz="1800" dirty="0">
                <a:latin typeface="+mn-ea"/>
                <a:ea typeface="+mn-ea"/>
              </a:rPr>
              <a:t> </a:t>
            </a:r>
            <a:r>
              <a:rPr lang="en-US" altLang="ko-KR" sz="1800" dirty="0" err="1">
                <a:latin typeface="+mn-ea"/>
                <a:ea typeface="+mn-ea"/>
              </a:rPr>
              <a:t>cont</a:t>
            </a:r>
            <a:r>
              <a:rPr lang="en-US" altLang="ko-KR" sz="1800" dirty="0">
                <a:latin typeface="+mn-ea"/>
                <a:ea typeface="+mn-ea"/>
              </a:rPr>
              <a:t> </a:t>
            </a:r>
            <a:r>
              <a:rPr lang="en-US" altLang="ko-KR" sz="1800" dirty="0" err="1">
                <a:latin typeface="+mn-ea"/>
                <a:ea typeface="+mn-ea"/>
              </a:rPr>
              <a:t>vss</a:t>
            </a:r>
            <a:r>
              <a:rPr lang="en-US" altLang="ko-KR" sz="1800" dirty="0">
                <a:latin typeface="+mn-ea"/>
                <a:ea typeface="+mn-ea"/>
              </a:rPr>
              <a:t> ‘</a:t>
            </a:r>
            <a:r>
              <a:rPr lang="en-US" altLang="ko-KR" sz="1800" dirty="0" err="1">
                <a:latin typeface="+mn-ea"/>
                <a:ea typeface="+mn-ea"/>
              </a:rPr>
              <a:t>cont</a:t>
            </a:r>
            <a:r>
              <a:rPr lang="en-US" altLang="ko-KR" sz="1800" dirty="0">
                <a:latin typeface="+mn-ea"/>
                <a:ea typeface="+mn-ea"/>
              </a:rPr>
              <a:t>’ </a:t>
            </a:r>
            <a:r>
              <a:rPr lang="ko-KR" altLang="en-US" sz="1800" dirty="0">
                <a:latin typeface="+mn-ea"/>
                <a:ea typeface="+mn-ea"/>
              </a:rPr>
              <a:t>와 같이 </a:t>
            </a:r>
            <a:r>
              <a:rPr lang="en-US" altLang="ko-KR" sz="1800" dirty="0">
                <a:latin typeface="+mn-ea"/>
                <a:ea typeface="+mn-ea"/>
              </a:rPr>
              <a:t>‘ ’</a:t>
            </a:r>
            <a:r>
              <a:rPr lang="ko-KR" altLang="en-US" sz="1800" dirty="0">
                <a:latin typeface="+mn-ea"/>
                <a:ea typeface="+mn-ea"/>
              </a:rPr>
              <a:t> 안에 변수 값을 써 주면 된다</a:t>
            </a:r>
            <a:r>
              <a:rPr lang="en-US" altLang="ko-KR" sz="1800" dirty="0">
                <a:latin typeface="+mn-ea"/>
                <a:ea typeface="+mn-ea"/>
              </a:rPr>
              <a:t>.</a:t>
            </a:r>
          </a:p>
          <a:p>
            <a:pPr lvl="1"/>
            <a:r>
              <a:rPr lang="ko-KR" altLang="en-US" sz="1800" dirty="0">
                <a:latin typeface="+mn-ea"/>
                <a:ea typeface="+mn-ea"/>
              </a:rPr>
              <a:t>그리고 </a:t>
            </a:r>
            <a:r>
              <a:rPr lang="en-US" altLang="ko-KR" sz="1800" dirty="0">
                <a:latin typeface="+mn-ea"/>
                <a:ea typeface="+mn-ea"/>
              </a:rPr>
              <a:t>.param </a:t>
            </a:r>
            <a:r>
              <a:rPr lang="en-US" altLang="ko-KR" sz="1800" dirty="0" err="1">
                <a:latin typeface="+mn-ea"/>
                <a:ea typeface="+mn-ea"/>
              </a:rPr>
              <a:t>cont</a:t>
            </a:r>
            <a:r>
              <a:rPr lang="en-US" altLang="ko-KR" sz="1800" dirty="0">
                <a:latin typeface="+mn-ea"/>
                <a:ea typeface="+mn-ea"/>
              </a:rPr>
              <a:t>=0.6</a:t>
            </a:r>
            <a:r>
              <a:rPr lang="ko-KR" altLang="en-US" sz="1800" dirty="0">
                <a:latin typeface="+mn-ea"/>
                <a:ea typeface="+mn-ea"/>
              </a:rPr>
              <a:t>과 같이 선언해주면 </a:t>
            </a:r>
            <a:r>
              <a:rPr lang="en-US" altLang="ko-KR" sz="1800" dirty="0" err="1">
                <a:latin typeface="+mn-ea"/>
                <a:ea typeface="+mn-ea"/>
              </a:rPr>
              <a:t>cont</a:t>
            </a:r>
            <a:r>
              <a:rPr lang="en-US" altLang="ko-KR" sz="1800" dirty="0">
                <a:latin typeface="+mn-ea"/>
                <a:ea typeface="+mn-ea"/>
              </a:rPr>
              <a:t> </a:t>
            </a:r>
            <a:r>
              <a:rPr lang="ko-KR" altLang="en-US" sz="1800" dirty="0">
                <a:latin typeface="+mn-ea"/>
                <a:ea typeface="+mn-ea"/>
              </a:rPr>
              <a:t>에는 </a:t>
            </a:r>
            <a:r>
              <a:rPr lang="en-US" altLang="ko-KR" sz="1800" dirty="0">
                <a:latin typeface="+mn-ea"/>
                <a:ea typeface="+mn-ea"/>
              </a:rPr>
              <a:t>0.6 </a:t>
            </a:r>
            <a:r>
              <a:rPr lang="ko-KR" altLang="en-US" sz="1800" dirty="0">
                <a:latin typeface="+mn-ea"/>
                <a:ea typeface="+mn-ea"/>
              </a:rPr>
              <a:t>이란 값이 들어가게 된다</a:t>
            </a:r>
            <a:r>
              <a:rPr lang="en-US" altLang="ko-KR" sz="1800" dirty="0">
                <a:latin typeface="+mn-ea"/>
                <a:ea typeface="+mn-ea"/>
              </a:rPr>
              <a:t>.</a:t>
            </a:r>
          </a:p>
          <a:p>
            <a:pPr lvl="1"/>
            <a:r>
              <a:rPr lang="en-US" altLang="ko-KR" sz="1800" dirty="0">
                <a:latin typeface="+mn-ea"/>
                <a:ea typeface="+mn-ea"/>
              </a:rPr>
              <a:t>‘</a:t>
            </a:r>
            <a:r>
              <a:rPr lang="en-US" altLang="ko-KR" sz="1800" dirty="0" err="1">
                <a:latin typeface="+mn-ea"/>
                <a:ea typeface="+mn-ea"/>
              </a:rPr>
              <a:t>cont</a:t>
            </a:r>
            <a:r>
              <a:rPr lang="en-US" altLang="ko-KR" sz="1800" dirty="0">
                <a:latin typeface="+mn-ea"/>
                <a:ea typeface="+mn-ea"/>
              </a:rPr>
              <a:t>’ </a:t>
            </a:r>
            <a:r>
              <a:rPr lang="ko-KR" altLang="en-US" sz="1800" dirty="0">
                <a:latin typeface="+mn-ea"/>
                <a:ea typeface="+mn-ea"/>
              </a:rPr>
              <a:t>값을 바꿔가며 </a:t>
            </a:r>
            <a:r>
              <a:rPr lang="en-US" altLang="ko-KR" sz="1800" dirty="0">
                <a:latin typeface="+mn-ea"/>
                <a:ea typeface="+mn-ea"/>
              </a:rPr>
              <a:t>parametric sweep </a:t>
            </a:r>
            <a:r>
              <a:rPr lang="ko-KR" altLang="en-US" sz="1800" dirty="0">
                <a:latin typeface="+mn-ea"/>
                <a:ea typeface="+mn-ea"/>
              </a:rPr>
              <a:t>을 하려면</a:t>
            </a:r>
            <a:r>
              <a:rPr lang="en-US" altLang="ko-KR" sz="1800" dirty="0">
                <a:latin typeface="+mn-ea"/>
                <a:ea typeface="+mn-ea"/>
              </a:rPr>
              <a:t>,</a:t>
            </a:r>
          </a:p>
          <a:p>
            <a:pPr lvl="1"/>
            <a:r>
              <a:rPr lang="en-US" altLang="ko-KR" sz="1800" dirty="0">
                <a:latin typeface="+mn-ea"/>
                <a:ea typeface="+mn-ea"/>
              </a:rPr>
              <a:t>.dc </a:t>
            </a:r>
            <a:r>
              <a:rPr lang="en-US" altLang="ko-KR" sz="1800" dirty="0" err="1">
                <a:latin typeface="+mn-ea"/>
                <a:ea typeface="+mn-ea"/>
              </a:rPr>
              <a:t>vx</a:t>
            </a:r>
            <a:r>
              <a:rPr lang="en-US" altLang="ko-KR" sz="1800" dirty="0">
                <a:latin typeface="+mn-ea"/>
                <a:ea typeface="+mn-ea"/>
              </a:rPr>
              <a:t> 0 1 0.001 sweep </a:t>
            </a:r>
            <a:r>
              <a:rPr lang="en-US" altLang="ko-KR" sz="1800" dirty="0" err="1">
                <a:latin typeface="+mn-ea"/>
                <a:ea typeface="+mn-ea"/>
              </a:rPr>
              <a:t>cont</a:t>
            </a:r>
            <a:r>
              <a:rPr lang="en-US" altLang="ko-KR" sz="1800" dirty="0">
                <a:latin typeface="+mn-ea"/>
                <a:ea typeface="+mn-ea"/>
              </a:rPr>
              <a:t> 0 1 0.1</a:t>
            </a:r>
            <a:r>
              <a:rPr lang="ko-KR" altLang="en-US" sz="1800" dirty="0">
                <a:latin typeface="+mn-ea"/>
                <a:ea typeface="+mn-ea"/>
              </a:rPr>
              <a:t>과 같이 설정해준다</a:t>
            </a:r>
            <a:r>
              <a:rPr lang="en-US" altLang="ko-KR" sz="1800" dirty="0">
                <a:latin typeface="+mn-ea"/>
                <a:ea typeface="+mn-ea"/>
              </a:rPr>
              <a:t>.</a:t>
            </a:r>
          </a:p>
          <a:p>
            <a:pPr lvl="1"/>
            <a:r>
              <a:rPr lang="en-US" altLang="ko-KR" sz="1800" dirty="0" err="1">
                <a:latin typeface="+mn-ea"/>
                <a:ea typeface="+mn-ea"/>
              </a:rPr>
              <a:t>cont</a:t>
            </a:r>
            <a:r>
              <a:rPr lang="en-US" altLang="ko-KR" sz="1800" dirty="0">
                <a:latin typeface="+mn-ea"/>
                <a:ea typeface="+mn-ea"/>
              </a:rPr>
              <a:t> </a:t>
            </a:r>
            <a:r>
              <a:rPr lang="ko-KR" altLang="en-US" sz="1800" dirty="0">
                <a:latin typeface="+mn-ea"/>
                <a:ea typeface="+mn-ea"/>
              </a:rPr>
              <a:t>값을 </a:t>
            </a:r>
            <a:r>
              <a:rPr lang="en-US" altLang="ko-KR" sz="1800" dirty="0">
                <a:latin typeface="+mn-ea"/>
                <a:ea typeface="+mn-ea"/>
              </a:rPr>
              <a:t>0 </a:t>
            </a:r>
            <a:r>
              <a:rPr lang="ko-KR" altLang="en-US" sz="1800" dirty="0">
                <a:latin typeface="+mn-ea"/>
                <a:ea typeface="+mn-ea"/>
              </a:rPr>
              <a:t>에서 </a:t>
            </a:r>
            <a:r>
              <a:rPr lang="en-US" altLang="ko-KR" sz="1800" dirty="0">
                <a:latin typeface="+mn-ea"/>
                <a:ea typeface="+mn-ea"/>
              </a:rPr>
              <a:t>1 </a:t>
            </a:r>
            <a:r>
              <a:rPr lang="ko-KR" altLang="en-US" sz="1800" dirty="0">
                <a:latin typeface="+mn-ea"/>
                <a:ea typeface="+mn-ea"/>
              </a:rPr>
              <a:t>까지 </a:t>
            </a:r>
            <a:r>
              <a:rPr lang="en-US" altLang="ko-KR" sz="1800" dirty="0">
                <a:latin typeface="+mn-ea"/>
                <a:ea typeface="+mn-ea"/>
              </a:rPr>
              <a:t>0.1 </a:t>
            </a:r>
            <a:r>
              <a:rPr lang="ko-KR" altLang="en-US" sz="1800" dirty="0">
                <a:latin typeface="+mn-ea"/>
                <a:ea typeface="+mn-ea"/>
              </a:rPr>
              <a:t>씩 변화시키며 </a:t>
            </a:r>
            <a:r>
              <a:rPr lang="en-US" altLang="ko-KR" sz="1800" dirty="0">
                <a:latin typeface="+mn-ea"/>
                <a:ea typeface="+mn-ea"/>
              </a:rPr>
              <a:t>10</a:t>
            </a:r>
            <a:r>
              <a:rPr lang="ko-KR" altLang="en-US" sz="1800" dirty="0">
                <a:latin typeface="+mn-ea"/>
                <a:ea typeface="+mn-ea"/>
              </a:rPr>
              <a:t>번 반복하여 </a:t>
            </a:r>
            <a:r>
              <a:rPr lang="en-US" altLang="ko-KR" sz="1800" dirty="0">
                <a:latin typeface="+mn-ea"/>
                <a:ea typeface="+mn-ea"/>
              </a:rPr>
              <a:t>dc sweep </a:t>
            </a:r>
            <a:r>
              <a:rPr lang="ko-KR" altLang="en-US" sz="1800" dirty="0">
                <a:latin typeface="+mn-ea"/>
                <a:ea typeface="+mn-ea"/>
              </a:rPr>
              <a:t>을 하게 된다</a:t>
            </a:r>
            <a:r>
              <a:rPr lang="en-US" altLang="ko-KR" sz="1800" dirty="0">
                <a:latin typeface="+mn-ea"/>
                <a:ea typeface="+mn-ea"/>
              </a:rPr>
              <a:t>.</a:t>
            </a:r>
          </a:p>
          <a:p>
            <a:pPr lvl="1"/>
            <a:r>
              <a:rPr lang="ko-KR" altLang="en-US" sz="1800" dirty="0">
                <a:latin typeface="+mn-ea"/>
                <a:ea typeface="+mn-ea"/>
              </a:rPr>
              <a:t>이는 </a:t>
            </a:r>
            <a:r>
              <a:rPr lang="en-US" altLang="ko-KR" sz="1800" dirty="0">
                <a:latin typeface="+mn-ea"/>
                <a:ea typeface="+mn-ea"/>
              </a:rPr>
              <a:t>ac sweep, transient sweep </a:t>
            </a:r>
            <a:r>
              <a:rPr lang="ko-KR" altLang="en-US" sz="1800" dirty="0">
                <a:latin typeface="+mn-ea"/>
                <a:ea typeface="+mn-ea"/>
              </a:rPr>
              <a:t>에서도 마찬가지로 적용할 수 있다</a:t>
            </a:r>
            <a:r>
              <a:rPr lang="en-US" altLang="ko-KR" sz="1800" dirty="0">
                <a:latin typeface="+mn-ea"/>
                <a:ea typeface="+mn-ea"/>
              </a:rPr>
              <a:t>.</a:t>
            </a:r>
          </a:p>
          <a:p>
            <a:pPr lvl="1"/>
            <a:r>
              <a:rPr lang="en-US" altLang="ko-KR" sz="1800" dirty="0">
                <a:latin typeface="+mn-ea"/>
                <a:ea typeface="+mn-ea"/>
              </a:rPr>
              <a:t>.ac dec 1000 100k 10g sweep </a:t>
            </a:r>
            <a:r>
              <a:rPr lang="en-US" altLang="ko-KR" sz="1800" dirty="0" err="1">
                <a:latin typeface="+mn-ea"/>
                <a:ea typeface="+mn-ea"/>
              </a:rPr>
              <a:t>cont</a:t>
            </a:r>
            <a:r>
              <a:rPr lang="en-US" altLang="ko-KR" sz="1800" dirty="0">
                <a:latin typeface="+mn-ea"/>
                <a:ea typeface="+mn-ea"/>
              </a:rPr>
              <a:t> 0 1 0.1</a:t>
            </a:r>
          </a:p>
          <a:p>
            <a:pPr lvl="1"/>
            <a:r>
              <a:rPr lang="en-US" altLang="ko-KR" sz="1800" dirty="0">
                <a:latin typeface="+mn-ea"/>
                <a:ea typeface="+mn-ea"/>
              </a:rPr>
              <a:t>.</a:t>
            </a:r>
            <a:r>
              <a:rPr lang="en-US" altLang="ko-KR" sz="1800" dirty="0" err="1">
                <a:latin typeface="+mn-ea"/>
                <a:ea typeface="+mn-ea"/>
              </a:rPr>
              <a:t>tran</a:t>
            </a:r>
            <a:r>
              <a:rPr lang="en-US" altLang="ko-KR" sz="1800" dirty="0">
                <a:latin typeface="+mn-ea"/>
                <a:ea typeface="+mn-ea"/>
              </a:rPr>
              <a:t> 1p 100n sweep </a:t>
            </a:r>
            <a:r>
              <a:rPr lang="en-US" altLang="ko-KR" sz="1800" dirty="0" err="1">
                <a:latin typeface="+mn-ea"/>
                <a:ea typeface="+mn-ea"/>
              </a:rPr>
              <a:t>cont</a:t>
            </a:r>
            <a:r>
              <a:rPr lang="en-US" altLang="ko-KR" sz="1800" dirty="0">
                <a:latin typeface="+mn-ea"/>
                <a:ea typeface="+mn-ea"/>
              </a:rPr>
              <a:t> 0 1 0.1</a:t>
            </a:r>
          </a:p>
          <a:p>
            <a:r>
              <a:rPr lang="ko-KR" altLang="en-US" dirty="0">
                <a:latin typeface="+mn-ea"/>
                <a:ea typeface="+mn-ea"/>
              </a:rPr>
              <a:t>온도 </a:t>
            </a:r>
            <a:r>
              <a:rPr lang="ko-KR" altLang="en-US" dirty="0" err="1">
                <a:latin typeface="+mn-ea"/>
                <a:ea typeface="+mn-ea"/>
              </a:rPr>
              <a:t>스윕</a:t>
            </a:r>
            <a:r>
              <a:rPr lang="en-US" altLang="ko-KR" dirty="0">
                <a:latin typeface="+mn-ea"/>
                <a:ea typeface="+mn-ea"/>
              </a:rPr>
              <a:t>: </a:t>
            </a:r>
            <a:r>
              <a:rPr lang="ko-KR" altLang="en-US" dirty="0">
                <a:latin typeface="+mn-ea"/>
                <a:ea typeface="+mn-ea"/>
              </a:rPr>
              <a:t>온도를 변화시키며 회로의 성능을 시뮬레이션 한다</a:t>
            </a:r>
            <a:r>
              <a:rPr lang="en-US" altLang="ko-KR" dirty="0">
                <a:latin typeface="+mn-ea"/>
                <a:ea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87134297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8E55EB-6295-69F8-4CE1-7190F3E60E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E3F6D3-2DFB-085D-EA05-7DC83E2FC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일반적인 집적회로설계 흐름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183D20E-A747-9B5B-C663-ECA8EDE00F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1800" dirty="0">
                <a:latin typeface="+mn-ea"/>
                <a:ea typeface="+mn-ea"/>
              </a:rPr>
              <a:t>집적회로설계 흐름도</a:t>
            </a:r>
            <a:endParaRPr lang="en-US" altLang="ko-KR" sz="1800" dirty="0">
              <a:latin typeface="+mn-ea"/>
              <a:ea typeface="+mn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345BF5D-83AD-7472-036A-E8DBB2FC7B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1143000"/>
            <a:ext cx="3589272" cy="5557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281721"/>
      </p:ext>
    </p:extLst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E4CD1C-403E-6BB9-DAF4-C5A4428390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0D466A-7869-9149-022E-CA67E7A52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Inverter simulation 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예제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58360BC-3B3F-FFB2-1D96-83DDC24BFE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  <a:ea typeface="+mn-ea"/>
              </a:rPr>
              <a:t>PMOS : </a:t>
            </a:r>
            <a:r>
              <a:rPr lang="en-US" altLang="ko-KR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  <a:cs typeface="Times New Roman" panose="02020603050405020304" pitchFamily="18" charset="0"/>
              </a:rPr>
              <a:t>l=28nm,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+mn-ea"/>
                <a:cs typeface="Times New Roman" panose="02020603050405020304" pitchFamily="18" charset="0"/>
              </a:rPr>
              <a:t> w=400nm</a:t>
            </a:r>
            <a:r>
              <a:rPr lang="en-US" altLang="ko-KR" dirty="0">
                <a:latin typeface="+mn-ea"/>
                <a:ea typeface="+mn-ea"/>
              </a:rPr>
              <a:t>, NMOS : </a:t>
            </a:r>
            <a:r>
              <a:rPr lang="en-US" altLang="ko-KR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  <a:cs typeface="Times New Roman" panose="02020603050405020304" pitchFamily="18" charset="0"/>
              </a:rPr>
              <a:t>l=28nm,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+mn-ea"/>
                <a:cs typeface="Times New Roman" panose="02020603050405020304" pitchFamily="18" charset="0"/>
              </a:rPr>
              <a:t> w=200nm</a:t>
            </a:r>
            <a:r>
              <a:rPr lang="en-US" altLang="ko-KR" dirty="0">
                <a:latin typeface="+mn-ea"/>
                <a:ea typeface="+mn-ea"/>
              </a:rPr>
              <a:t> </a:t>
            </a:r>
            <a:r>
              <a:rPr lang="ko-KR" altLang="en-US" dirty="0">
                <a:latin typeface="+mn-ea"/>
                <a:ea typeface="+mn-ea"/>
              </a:rPr>
              <a:t>이고</a:t>
            </a:r>
            <a:r>
              <a:rPr lang="en-US" altLang="ko-KR" dirty="0">
                <a:latin typeface="+mn-ea"/>
                <a:ea typeface="+mn-ea"/>
              </a:rPr>
              <a:t>, </a:t>
            </a:r>
            <a:r>
              <a:rPr lang="ko-KR" altLang="en-US" dirty="0">
                <a:latin typeface="+mn-ea"/>
                <a:ea typeface="+mn-ea"/>
              </a:rPr>
              <a:t>입력 전압이 </a:t>
            </a:r>
            <a:r>
              <a:rPr lang="en-US" altLang="ko-KR" dirty="0">
                <a:latin typeface="+mn-ea"/>
                <a:ea typeface="+mn-ea"/>
              </a:rPr>
              <a:t>0~0.9V, </a:t>
            </a:r>
            <a:r>
              <a:rPr lang="ko-KR" altLang="en-US" dirty="0">
                <a:latin typeface="+mn-ea"/>
                <a:ea typeface="+mn-ea"/>
              </a:rPr>
              <a:t>주파수가 </a:t>
            </a:r>
            <a:r>
              <a:rPr lang="en-US" altLang="ko-KR" dirty="0">
                <a:latin typeface="+mn-ea"/>
                <a:ea typeface="+mn-ea"/>
              </a:rPr>
              <a:t>1GHz</a:t>
            </a:r>
            <a:r>
              <a:rPr lang="ko-KR" altLang="en-US" dirty="0">
                <a:latin typeface="+mn-ea"/>
                <a:ea typeface="+mn-ea"/>
              </a:rPr>
              <a:t>인 펄스로 주어진 경우</a:t>
            </a:r>
            <a:r>
              <a:rPr lang="en-US" altLang="ko-KR" dirty="0">
                <a:latin typeface="+mn-ea"/>
                <a:ea typeface="+mn-ea"/>
              </a:rPr>
              <a:t>,</a:t>
            </a:r>
          </a:p>
          <a:p>
            <a:pPr lvl="1"/>
            <a:r>
              <a:rPr lang="ko-KR" alt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  <a:cs typeface="Times New Roman" panose="02020603050405020304" pitchFamily="18" charset="0"/>
              </a:rPr>
              <a:t>트랜지스터의 </a:t>
            </a:r>
            <a:r>
              <a:rPr lang="en-US" altLang="ko-KR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  <a:cs typeface="Times New Roman" panose="02020603050405020304" pitchFamily="18" charset="0"/>
              </a:rPr>
              <a:t>width</a:t>
            </a:r>
            <a:r>
              <a:rPr lang="ko-KR" alt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  <a:cs typeface="Times New Roman" panose="02020603050405020304" pitchFamily="18" charset="0"/>
              </a:rPr>
              <a:t>를 파라미터화하고</a:t>
            </a:r>
            <a:r>
              <a:rPr lang="en-US" altLang="ko-KR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  <a:cs typeface="Times New Roman" panose="02020603050405020304" pitchFamily="18" charset="0"/>
              </a:rPr>
              <a:t>, </a:t>
            </a:r>
            <a:r>
              <a:rPr lang="ko-KR" alt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  <a:cs typeface="Times New Roman" panose="02020603050405020304" pitchFamily="18" charset="0"/>
              </a:rPr>
              <a:t>값을 변화시켜가면서 </a:t>
            </a: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Times New Roman" panose="02020603050405020304" pitchFamily="18" charset="0"/>
              </a:rPr>
              <a:t>t</a:t>
            </a:r>
            <a:r>
              <a:rPr lang="en-US" altLang="ko-KR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  <a:cs typeface="Times New Roman" panose="02020603050405020304" pitchFamily="18" charset="0"/>
              </a:rPr>
              <a:t>ransient </a:t>
            </a:r>
            <a:r>
              <a:rPr lang="ko-KR" alt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  <a:cs typeface="Times New Roman" panose="02020603050405020304" pitchFamily="18" charset="0"/>
              </a:rPr>
              <a:t>시뮬레이션을 </a:t>
            </a:r>
            <a:r>
              <a:rPr lang="ko-KR" altLang="en-US" sz="18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  <a:cs typeface="Times New Roman" panose="02020603050405020304" pitchFamily="18" charset="0"/>
              </a:rPr>
              <a:t>수행하시오</a:t>
            </a:r>
            <a:r>
              <a:rPr lang="en-US" altLang="ko-KR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  <a:cs typeface="Times New Roman" panose="02020603050405020304" pitchFamily="18" charset="0"/>
              </a:rPr>
              <a:t>.</a:t>
            </a:r>
          </a:p>
          <a:p>
            <a:pPr lvl="1"/>
            <a:r>
              <a:rPr lang="ko-KR" alt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  <a:cs typeface="Times New Roman" panose="02020603050405020304" pitchFamily="18" charset="0"/>
              </a:rPr>
              <a:t>입력의 주파수를 파라미터화하고</a:t>
            </a:r>
            <a:r>
              <a:rPr lang="en-US" altLang="ko-KR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  <a:cs typeface="Times New Roman" panose="02020603050405020304" pitchFamily="18" charset="0"/>
              </a:rPr>
              <a:t>, </a:t>
            </a:r>
            <a:r>
              <a:rPr lang="ko-KR" alt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  <a:cs typeface="Times New Roman" panose="02020603050405020304" pitchFamily="18" charset="0"/>
              </a:rPr>
              <a:t>값을 변화시켜가면서 </a:t>
            </a: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Times New Roman" panose="02020603050405020304" pitchFamily="18" charset="0"/>
              </a:rPr>
              <a:t>t</a:t>
            </a:r>
            <a:r>
              <a:rPr lang="en-US" altLang="ko-KR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  <a:cs typeface="Times New Roman" panose="02020603050405020304" pitchFamily="18" charset="0"/>
              </a:rPr>
              <a:t>ransient </a:t>
            </a:r>
            <a:r>
              <a:rPr lang="ko-KR" alt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  <a:cs typeface="Times New Roman" panose="02020603050405020304" pitchFamily="18" charset="0"/>
              </a:rPr>
              <a:t>시뮬레이션을 </a:t>
            </a:r>
            <a:r>
              <a:rPr lang="ko-KR" altLang="en-US" sz="18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  <a:cs typeface="Times New Roman" panose="02020603050405020304" pitchFamily="18" charset="0"/>
              </a:rPr>
              <a:t>수행하시오</a:t>
            </a:r>
            <a:r>
              <a:rPr lang="en-US" altLang="ko-KR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  <a:cs typeface="Times New Roman" panose="02020603050405020304" pitchFamily="18" charset="0"/>
              </a:rPr>
              <a:t>.</a:t>
            </a:r>
          </a:p>
          <a:p>
            <a:pPr lvl="1"/>
            <a:r>
              <a:rPr lang="ko-KR" alt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  <a:cs typeface="Times New Roman" panose="02020603050405020304" pitchFamily="18" charset="0"/>
              </a:rPr>
              <a:t>온도를 파라미터화하고</a:t>
            </a:r>
            <a:r>
              <a:rPr lang="en-US" altLang="ko-KR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  <a:cs typeface="Times New Roman" panose="02020603050405020304" pitchFamily="18" charset="0"/>
              </a:rPr>
              <a:t>, </a:t>
            </a:r>
            <a:r>
              <a:rPr lang="ko-KR" alt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  <a:cs typeface="Times New Roman" panose="02020603050405020304" pitchFamily="18" charset="0"/>
              </a:rPr>
              <a:t>값을 변화시켜가면서 </a:t>
            </a: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Times New Roman" panose="02020603050405020304" pitchFamily="18" charset="0"/>
              </a:rPr>
              <a:t>t</a:t>
            </a:r>
            <a:r>
              <a:rPr lang="en-US" altLang="ko-KR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  <a:cs typeface="Times New Roman" panose="02020603050405020304" pitchFamily="18" charset="0"/>
              </a:rPr>
              <a:t>ransient </a:t>
            </a:r>
            <a:r>
              <a:rPr lang="ko-KR" alt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  <a:cs typeface="Times New Roman" panose="02020603050405020304" pitchFamily="18" charset="0"/>
              </a:rPr>
              <a:t>시뮬레이션을 </a:t>
            </a:r>
            <a:r>
              <a:rPr lang="ko-KR" altLang="en-US" sz="18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  <a:cs typeface="Times New Roman" panose="02020603050405020304" pitchFamily="18" charset="0"/>
              </a:rPr>
              <a:t>수행하시오</a:t>
            </a:r>
            <a:r>
              <a:rPr lang="en-US" altLang="ko-KR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  <a:cs typeface="Times New Roman" panose="02020603050405020304" pitchFamily="18" charset="0"/>
              </a:rPr>
              <a:t>.</a:t>
            </a:r>
            <a:endParaRPr lang="en-US" altLang="ko-KR" sz="1800" dirty="0">
              <a:latin typeface="+mn-ea"/>
              <a:ea typeface="+mn-ea"/>
            </a:endParaRPr>
          </a:p>
          <a:p>
            <a:pPr lvl="1"/>
            <a:endParaRPr lang="en-US" altLang="ko-KR" sz="1800" dirty="0">
              <a:latin typeface="+mn-ea"/>
              <a:ea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8B5B5D8-E835-DF46-EDDC-8C7B03E5A0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3035" y="2971800"/>
            <a:ext cx="4480468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421077"/>
      </p:ext>
    </p:extLst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8DE5B3-0AE7-A6F0-814B-C50D0073CC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E6935E93-44E6-FE84-1751-148B824B07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82811"/>
            <a:ext cx="9144000" cy="4613189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6BA5C872-EC85-F2E1-DF55-AC517EA00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Inverter simulation 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예제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B6606A-BE70-52EA-0681-21CD963AC5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1800" b="0" i="0" dirty="0">
                <a:solidFill>
                  <a:schemeClr val="bg1">
                    <a:lumMod val="50000"/>
                  </a:schemeClr>
                </a:solidFill>
                <a:effectLst/>
                <a:ea typeface="Dotum" panose="020B0600000101010101" pitchFamily="34" charset="-127"/>
              </a:rPr>
              <a:t>Transient simulation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ea typeface="Dotum" panose="020B0600000101010101" pitchFamily="34" charset="-127"/>
              </a:rPr>
              <a:t>schematic</a:t>
            </a:r>
            <a:endParaRPr lang="en-US" altLang="ko-KR" sz="1800" b="0" i="0" dirty="0">
              <a:solidFill>
                <a:schemeClr val="bg1">
                  <a:lumMod val="50000"/>
                </a:schemeClr>
              </a:solidFill>
              <a:effectLst/>
              <a:ea typeface="Dotum" panose="020B060000010101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1536C64-75C4-9C0B-7E85-FFA41936EAC5}"/>
              </a:ext>
            </a:extLst>
          </p:cNvPr>
          <p:cNvSpPr/>
          <p:nvPr/>
        </p:nvSpPr>
        <p:spPr bwMode="auto">
          <a:xfrm>
            <a:off x="1905000" y="3429000"/>
            <a:ext cx="902552" cy="38100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0167" tIns="40084" rIns="80167" bIns="40084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01688" rtl="0" eaLnBrk="0" fontAlgn="ctr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bg2"/>
              </a:buClr>
              <a:buSzPct val="125000"/>
              <a:buFont typeface="Wingdings" pitchFamily="2" charset="2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1987411"/>
      </p:ext>
    </p:extLst>
  </p:cSld>
  <p:clrMapOvr>
    <a:masterClrMapping/>
  </p:clrMapOvr>
  <p:transition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083839-AA48-A93A-2236-788B029FFD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F07528-B26A-71BC-ED28-4A4D437BAD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Inverter simulation 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예제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92FA623-B1ED-C9AB-D19B-F007B3A81A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1800" b="0" i="0" dirty="0">
                <a:solidFill>
                  <a:schemeClr val="bg1">
                    <a:lumMod val="50000"/>
                  </a:schemeClr>
                </a:solidFill>
                <a:effectLst/>
                <a:ea typeface="Dotum" panose="020B0600000101010101" pitchFamily="34" charset="-127"/>
              </a:rPr>
              <a:t>Transient simulation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ea typeface="Dotum" panose="020B0600000101010101" pitchFamily="34" charset="-127"/>
              </a:rPr>
              <a:t>schematic</a:t>
            </a:r>
            <a:endParaRPr lang="en-US" altLang="ko-KR" sz="1800" b="0" i="0" dirty="0">
              <a:solidFill>
                <a:schemeClr val="bg1">
                  <a:lumMod val="50000"/>
                </a:schemeClr>
              </a:solidFill>
              <a:effectLst/>
              <a:ea typeface="Dotum" panose="020B0600000101010101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F3C0921-E768-6218-C172-5D829DD0D6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61105"/>
            <a:ext cx="9144000" cy="4634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182311"/>
      </p:ext>
    </p:extLst>
  </p:cSld>
  <p:clrMapOvr>
    <a:masterClrMapping/>
  </p:clrMapOvr>
  <p:transition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8906A5-1C38-851C-029C-1535C45B83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4AF126D3-9D5B-82D7-E881-B01A48B5E6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1222265"/>
            <a:ext cx="5593502" cy="533093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203F2F34-6496-D5CB-A41F-73D907EC2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Inverter simulation 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예제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ABA440A-AB4F-29A8-DA1E-599ECA3DB1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1800" b="0" i="0" dirty="0">
                <a:solidFill>
                  <a:schemeClr val="bg1">
                    <a:lumMod val="50000"/>
                  </a:schemeClr>
                </a:solidFill>
                <a:effectLst/>
                <a:ea typeface="Dotum" panose="020B0600000101010101" pitchFamily="34" charset="-127"/>
              </a:rPr>
              <a:t>Transient simulation testbench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B2F8197-D438-9183-3A51-88B0739FBEA3}"/>
              </a:ext>
            </a:extLst>
          </p:cNvPr>
          <p:cNvSpPr/>
          <p:nvPr/>
        </p:nvSpPr>
        <p:spPr bwMode="auto">
          <a:xfrm>
            <a:off x="1828800" y="5715000"/>
            <a:ext cx="2286000" cy="235197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0167" tIns="40084" rIns="80167" bIns="40084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01688" rtl="0" eaLnBrk="0" fontAlgn="ctr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bg2"/>
              </a:buClr>
              <a:buSzPct val="125000"/>
              <a:buFont typeface="Wingdings" pitchFamily="2" charset="2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8922898"/>
      </p:ext>
    </p:extLst>
  </p:cSld>
  <p:clrMapOvr>
    <a:masterClrMapping/>
  </p:clrMapOvr>
  <p:transition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2DEC6B-1141-966B-ECD0-30A761BF1B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AC95F2-5DCE-A1D1-7214-BBAD6835B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Inverter simulation 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예제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FD0733B-E0FE-F054-15F2-969FA408AA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en-US" altLang="ko-KR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</a:rPr>
              <a:t>Transient simulation result</a:t>
            </a:r>
          </a:p>
          <a:p>
            <a:pPr lvl="1"/>
            <a:r>
              <a:rPr lang="en-US" altLang="ko-KR" b="0" i="0" dirty="0" err="1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</a:rPr>
              <a:t>nw</a:t>
            </a:r>
            <a:r>
              <a:rPr lang="ko-KR" altLang="en-US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</a:rPr>
              <a:t>이 </a:t>
            </a:r>
            <a:r>
              <a:rPr lang="en-US" altLang="ko-KR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</a:rPr>
              <a:t>200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nm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부터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1um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까지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200nm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간격으로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sweep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됨</a:t>
            </a:r>
            <a:endParaRPr lang="en-US" altLang="ko-KR" b="0" i="0" dirty="0">
              <a:solidFill>
                <a:schemeClr val="bg1">
                  <a:lumMod val="50000"/>
                </a:schemeClr>
              </a:solidFill>
              <a:effectLst/>
              <a:latin typeface="+mn-ea"/>
              <a:ea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E971B0C-ECB3-2093-1D49-4EDF6AEF0C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99075"/>
            <a:ext cx="9144000" cy="414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609249"/>
      </p:ext>
    </p:extLst>
  </p:cSld>
  <p:clrMapOvr>
    <a:masterClrMapping/>
  </p:clrMapOvr>
  <p:transition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B9A3D7-6372-3B24-3B35-F80F9143E4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340ADFF-3B0A-A3B4-99DB-ECE38ECC24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0533" y="1066800"/>
            <a:ext cx="5943600" cy="5689963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19015B8E-4BE6-C515-8A7F-A09D6A0EC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Inverter simulation 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예제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36D22B1-ED73-FDB8-4028-48938E843C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1800" b="0" i="0" dirty="0">
                <a:solidFill>
                  <a:schemeClr val="bg1">
                    <a:lumMod val="50000"/>
                  </a:schemeClr>
                </a:solidFill>
                <a:effectLst/>
                <a:ea typeface="Dotum" panose="020B0600000101010101" pitchFamily="34" charset="-127"/>
              </a:rPr>
              <a:t>Transient simulation testbench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CE803A4-26FE-A7BD-C88F-0079E30051A8}"/>
              </a:ext>
            </a:extLst>
          </p:cNvPr>
          <p:cNvSpPr/>
          <p:nvPr/>
        </p:nvSpPr>
        <p:spPr bwMode="auto">
          <a:xfrm>
            <a:off x="1750532" y="5864225"/>
            <a:ext cx="2440467" cy="22860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0167" tIns="40084" rIns="80167" bIns="40084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01688" rtl="0" eaLnBrk="0" fontAlgn="ctr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bg2"/>
              </a:buClr>
              <a:buSzPct val="125000"/>
              <a:buFont typeface="Wingdings" pitchFamily="2" charset="2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3830606"/>
      </p:ext>
    </p:extLst>
  </p:cSld>
  <p:clrMapOvr>
    <a:masterClrMapping/>
  </p:clrMapOvr>
  <p:transition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B8CC84-6E87-6CE5-F981-839CBA5DB7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F0F9DE-1D5D-8DF7-3F65-B2CAE0A05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Inverter simulation 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예제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92DADF1-794D-96F1-3076-4721F35D19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en-US" altLang="ko-KR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</a:rPr>
              <a:t>Transient simulation result</a:t>
            </a:r>
          </a:p>
          <a:p>
            <a:pPr lvl="1"/>
            <a:r>
              <a:rPr lang="en-US" altLang="ko-KR" b="0" i="0" dirty="0" err="1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</a:rPr>
              <a:t>freq</a:t>
            </a:r>
            <a:r>
              <a:rPr lang="ko-KR" altLang="en-US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</a:rPr>
              <a:t>가 </a:t>
            </a:r>
            <a:r>
              <a:rPr lang="en-US" altLang="ko-KR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</a:rPr>
              <a:t>1GHz</a:t>
            </a:r>
            <a:r>
              <a:rPr lang="ko-KR" altLang="en-US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</a:rPr>
              <a:t>부터 </a:t>
            </a:r>
            <a:r>
              <a:rPr lang="en-US" altLang="ko-KR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</a:rPr>
              <a:t>10GHz</a:t>
            </a:r>
            <a:r>
              <a:rPr lang="ko-KR" altLang="en-US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</a:rPr>
              <a:t>까지 </a:t>
            </a:r>
            <a:r>
              <a:rPr lang="en-US" altLang="ko-KR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</a:rPr>
              <a:t>3GHz</a:t>
            </a:r>
            <a:r>
              <a:rPr lang="ko-KR" altLang="en-US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</a:rPr>
              <a:t>간격으로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sweep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됨</a:t>
            </a:r>
            <a:endParaRPr lang="en-US" altLang="ko-KR" b="0" i="0" dirty="0">
              <a:solidFill>
                <a:schemeClr val="bg1">
                  <a:lumMod val="50000"/>
                </a:schemeClr>
              </a:solidFill>
              <a:effectLst/>
              <a:latin typeface="+mn-ea"/>
              <a:ea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4E65C53-DD46-9C20-5BD9-D1573C31A9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49051"/>
            <a:ext cx="9144000" cy="4170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259211"/>
      </p:ext>
    </p:extLst>
  </p:cSld>
  <p:clrMapOvr>
    <a:masterClrMapping/>
  </p:clrMapOvr>
  <p:transition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558C45-B325-F102-51F5-21544C7BCC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77FACAA-B801-D731-50E7-98EFCFD685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4448" y="1066800"/>
            <a:ext cx="5867400" cy="5685337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9874F620-28A6-7DAD-113F-92BB1AC8F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Inverter simulation 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예제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BCE14EB-0DA7-75B9-7E09-4F608C6B6F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1800" b="0" i="0" dirty="0">
                <a:solidFill>
                  <a:schemeClr val="bg1">
                    <a:lumMod val="50000"/>
                  </a:schemeClr>
                </a:solidFill>
                <a:effectLst/>
                <a:ea typeface="Dotum" panose="020B0600000101010101" pitchFamily="34" charset="-127"/>
              </a:rPr>
              <a:t>Transient simulation testbench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23FABE1-28ED-2606-58E2-42C41B060875}"/>
              </a:ext>
            </a:extLst>
          </p:cNvPr>
          <p:cNvSpPr/>
          <p:nvPr/>
        </p:nvSpPr>
        <p:spPr bwMode="auto">
          <a:xfrm>
            <a:off x="1764448" y="5897355"/>
            <a:ext cx="2502752" cy="19547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0167" tIns="40084" rIns="80167" bIns="40084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01688" rtl="0" eaLnBrk="0" fontAlgn="ctr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bg2"/>
              </a:buClr>
              <a:buSzPct val="125000"/>
              <a:buFont typeface="Wingdings" pitchFamily="2" charset="2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0388990"/>
      </p:ext>
    </p:extLst>
  </p:cSld>
  <p:clrMapOvr>
    <a:masterClrMapping/>
  </p:clrMapOvr>
  <p:transition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FFC17B-7471-0ED4-8052-DC8D493A37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70159D-BF0C-F1B4-2360-BA6383C3F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Inverter simulation 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예제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B74E87E-1843-D220-6FB6-1C25DBECB3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en-US" altLang="ko-KR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</a:rPr>
              <a:t>Transient simulation result</a:t>
            </a:r>
          </a:p>
          <a:p>
            <a:pPr lvl="1"/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temp</a:t>
            </a:r>
            <a:r>
              <a:rPr lang="ko-KR" altLang="en-US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</a:rPr>
              <a:t>가 </a:t>
            </a:r>
            <a:r>
              <a:rPr lang="en-US" altLang="ko-KR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</a:rPr>
              <a:t>-40°C</a:t>
            </a:r>
            <a:r>
              <a:rPr lang="ko-KR" altLang="en-US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</a:rPr>
              <a:t>부터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80</a:t>
            </a:r>
            <a:r>
              <a:rPr lang="en-US" altLang="ko-KR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</a:rPr>
              <a:t>°C </a:t>
            </a:r>
            <a:r>
              <a:rPr lang="ko-KR" altLang="en-US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</a:rPr>
              <a:t>까지 </a:t>
            </a:r>
            <a:r>
              <a:rPr lang="en-US" altLang="ko-KR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</a:rPr>
              <a:t>40°C </a:t>
            </a:r>
            <a:r>
              <a:rPr lang="ko-KR" altLang="en-US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</a:rPr>
              <a:t>간격으로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sweep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됨</a:t>
            </a:r>
            <a:endParaRPr lang="en-US" altLang="ko-KR" b="0" i="0" dirty="0">
              <a:solidFill>
                <a:schemeClr val="bg1">
                  <a:lumMod val="50000"/>
                </a:schemeClr>
              </a:solidFill>
              <a:effectLst/>
              <a:latin typeface="+mn-ea"/>
              <a:ea typeface="+mn-ea"/>
            </a:endParaRPr>
          </a:p>
          <a:p>
            <a:pPr algn="l"/>
            <a:endParaRPr lang="en-US" altLang="ko-KR" sz="1800" b="0" i="0" dirty="0">
              <a:solidFill>
                <a:schemeClr val="bg1">
                  <a:lumMod val="50000"/>
                </a:schemeClr>
              </a:solidFill>
              <a:effectLst/>
              <a:ea typeface="Dotum" panose="020B0600000101010101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DD02645-6126-CD90-228D-4156BF0780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76427"/>
            <a:ext cx="9144000" cy="4167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261597"/>
      </p:ext>
    </p:extLst>
  </p:cSld>
  <p:clrMapOvr>
    <a:masterClrMapping/>
  </p:clrMapOvr>
  <p:transition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6B45FD-4064-92D4-0450-23569720CF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3939BA-5D6F-E68C-7D7D-4C0804C03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.measure 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작성 방법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C469A6-3071-EE0C-AA99-D3B085D58D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en-US" altLang="ko-KR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</a:rPr>
              <a:t>.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measure(.</a:t>
            </a:r>
            <a:r>
              <a:rPr lang="en-US" altLang="ko-KR" dirty="0" err="1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meas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)</a:t>
            </a:r>
          </a:p>
          <a:p>
            <a:pPr lvl="1"/>
            <a:r>
              <a:rPr lang="en-US" altLang="ko-KR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</a:rPr>
              <a:t>SPICE</a:t>
            </a:r>
            <a:r>
              <a:rPr lang="ko-KR" alt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</a:rPr>
              <a:t>에서 </a:t>
            </a:r>
            <a:r>
              <a:rPr lang="en-US" altLang="ko-KR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</a:rPr>
              <a:t>Oscilloscope</a:t>
            </a:r>
            <a:r>
              <a:rPr lang="ko-KR" alt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</a:rPr>
              <a:t>의 역할을 해 준다</a:t>
            </a:r>
            <a:r>
              <a:rPr lang="en-US" altLang="ko-KR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</a:rPr>
              <a:t>.</a:t>
            </a:r>
            <a:endParaRPr lang="en-US" altLang="ko-KR" sz="1800" dirty="0">
              <a:solidFill>
                <a:schemeClr val="bg1">
                  <a:lumMod val="50000"/>
                </a:schemeClr>
              </a:solidFill>
              <a:latin typeface="+mn-ea"/>
              <a:ea typeface="+mn-ea"/>
            </a:endParaRPr>
          </a:p>
          <a:p>
            <a:pPr lvl="1"/>
            <a:r>
              <a:rPr lang="ko-KR" alt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</a:rPr>
              <a:t>그래프를 </a:t>
            </a:r>
            <a:r>
              <a:rPr lang="en-US" altLang="ko-KR" sz="18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</a:rPr>
              <a:t>waveview</a:t>
            </a:r>
            <a:r>
              <a:rPr lang="en-US" altLang="ko-KR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</a:rPr>
              <a:t> </a:t>
            </a:r>
            <a:r>
              <a:rPr lang="ko-KR" alt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</a:rPr>
              <a:t>등으로 보지 않아도 충분히 원하는 것을 찾을 수 있게 된다</a:t>
            </a:r>
            <a:r>
              <a:rPr lang="en-US" altLang="ko-KR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</a:rPr>
              <a:t>.</a:t>
            </a:r>
          </a:p>
          <a:p>
            <a:pPr lvl="1"/>
            <a:r>
              <a:rPr lang="en-US" altLang="ko-KR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</a:rPr>
              <a:t>.</a:t>
            </a:r>
            <a:r>
              <a:rPr lang="en-US" altLang="ko-KR" sz="18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</a:rPr>
              <a:t>meas</a:t>
            </a:r>
            <a:r>
              <a:rPr lang="en-US" altLang="ko-KR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</a:rPr>
              <a:t> </a:t>
            </a:r>
            <a:r>
              <a:rPr lang="ko-KR" alt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</a:rPr>
              <a:t>시뮬레이션종류 식별이름 조건들</a:t>
            </a:r>
            <a:endParaRPr lang="en-US" altLang="ko-KR" sz="1800" b="0" i="0" dirty="0">
              <a:solidFill>
                <a:schemeClr val="bg1">
                  <a:lumMod val="50000"/>
                </a:schemeClr>
              </a:solidFill>
              <a:effectLst/>
              <a:latin typeface="+mn-ea"/>
              <a:ea typeface="+mn-ea"/>
            </a:endParaRPr>
          </a:p>
          <a:p>
            <a:pPr lvl="1"/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우선 시뮬레이션 종류</a:t>
            </a: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(DC, AC, TRAN)</a:t>
            </a:r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를 적음</a:t>
            </a:r>
            <a:endParaRPr lang="en-US" altLang="ko-KR" sz="1800" dirty="0">
              <a:solidFill>
                <a:schemeClr val="bg1">
                  <a:lumMod val="50000"/>
                </a:schemeClr>
              </a:solidFill>
              <a:latin typeface="+mn-ea"/>
              <a:ea typeface="+mn-ea"/>
            </a:endParaRPr>
          </a:p>
          <a:p>
            <a:pPr lvl="1"/>
            <a:r>
              <a:rPr lang="ko-KR" alt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</a:rPr>
              <a:t>식별 이름의 경우 우리가 </a:t>
            </a:r>
            <a:r>
              <a:rPr lang="en-US" altLang="ko-KR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</a:rPr>
              <a:t>.mt0</a:t>
            </a:r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등의 파일에서 나온 값을 식별할 때 사용하거나 </a:t>
            </a:r>
            <a:r>
              <a:rPr lang="en-US" altLang="ko-KR" sz="1800" dirty="0" err="1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waveview</a:t>
            </a:r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에서 나오는 그래프의 이름이 되기도 함</a:t>
            </a:r>
            <a:endParaRPr lang="en-US" altLang="ko-KR" sz="1800" dirty="0">
              <a:solidFill>
                <a:schemeClr val="bg1">
                  <a:lumMod val="50000"/>
                </a:schemeClr>
              </a:solidFill>
              <a:latin typeface="+mn-ea"/>
              <a:ea typeface="+mn-ea"/>
            </a:endParaRPr>
          </a:p>
          <a:p>
            <a:pPr lvl="1"/>
            <a:r>
              <a:rPr lang="en-US" altLang="ko-KR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</a:rPr>
              <a:t>when, find-at, find-when, trig-</a:t>
            </a:r>
            <a:r>
              <a:rPr lang="en-US" altLang="ko-KR" sz="18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</a:rPr>
              <a:t>targ</a:t>
            </a:r>
            <a:r>
              <a:rPr lang="en-US" altLang="ko-KR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</a:rPr>
              <a:t> </a:t>
            </a:r>
            <a:r>
              <a:rPr lang="ko-KR" alt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</a:rPr>
              <a:t>구문이 존재</a:t>
            </a:r>
            <a:endParaRPr lang="en-US" altLang="ko-KR" sz="1800" b="0" i="0" dirty="0">
              <a:solidFill>
                <a:schemeClr val="bg1">
                  <a:lumMod val="50000"/>
                </a:schemeClr>
              </a:solidFill>
              <a:effectLst/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32470952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8E55EB-6295-69F8-4CE1-7190F3E60E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E3F6D3-2DFB-085D-EA05-7DC83E2FC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시뮬레이션 도구의 필요성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183D20E-A747-9B5B-C663-ECA8EDE00F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1800" dirty="0" err="1">
                <a:latin typeface="+mn-ea"/>
                <a:ea typeface="+mn-ea"/>
              </a:rPr>
              <a:t>스키매틱</a:t>
            </a:r>
            <a:r>
              <a:rPr lang="en-US" altLang="ko-KR" sz="1800" dirty="0">
                <a:latin typeface="+mn-ea"/>
                <a:ea typeface="+mn-ea"/>
              </a:rPr>
              <a:t>(</a:t>
            </a:r>
            <a:r>
              <a:rPr lang="ko-KR" altLang="en-US" sz="1800" dirty="0">
                <a:latin typeface="+mn-ea"/>
                <a:ea typeface="+mn-ea"/>
              </a:rPr>
              <a:t>회로도</a:t>
            </a:r>
            <a:r>
              <a:rPr lang="en-US" altLang="ko-KR" sz="1800" dirty="0">
                <a:latin typeface="+mn-ea"/>
                <a:ea typeface="+mn-ea"/>
              </a:rPr>
              <a:t>)</a:t>
            </a:r>
            <a:r>
              <a:rPr lang="ko-KR" altLang="en-US" sz="1800" dirty="0">
                <a:latin typeface="+mn-ea"/>
                <a:ea typeface="+mn-ea"/>
              </a:rPr>
              <a:t> 레벨 설계</a:t>
            </a:r>
            <a:endParaRPr lang="en-US" altLang="ko-KR" sz="1800" dirty="0">
              <a:latin typeface="+mn-ea"/>
              <a:ea typeface="+mn-ea"/>
            </a:endParaRPr>
          </a:p>
          <a:p>
            <a:pPr lvl="1"/>
            <a:r>
              <a:rPr lang="ko-KR" altLang="en-US" dirty="0">
                <a:latin typeface="+mn-ea"/>
                <a:ea typeface="+mn-ea"/>
              </a:rPr>
              <a:t>트랜지스터 레벨 </a:t>
            </a:r>
            <a:r>
              <a:rPr lang="ko-KR" altLang="en-US" dirty="0" err="1">
                <a:latin typeface="+mn-ea"/>
                <a:ea typeface="+mn-ea"/>
              </a:rPr>
              <a:t>스키매틱을</a:t>
            </a:r>
            <a:r>
              <a:rPr lang="ko-KR" altLang="en-US" dirty="0">
                <a:latin typeface="+mn-ea"/>
                <a:ea typeface="+mn-ea"/>
              </a:rPr>
              <a:t> 시뮬레이션 및 최적화하기 위해 시뮬레이션 도구가 필요함</a:t>
            </a:r>
            <a:endParaRPr lang="en-US" altLang="ko-KR" dirty="0">
              <a:latin typeface="+mn-ea"/>
              <a:ea typeface="+mn-ea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1BC732C4-A8AA-375A-0C6A-4474E0B1A1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400" y="1600200"/>
            <a:ext cx="3748528" cy="486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232959"/>
      </p:ext>
    </p:extLst>
  </p:cSld>
  <p:clrMapOvr>
    <a:masterClrMapping/>
  </p:clrMapOvr>
  <p:transition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98F968-D10F-4536-E05E-B35E8B4225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192B60-B645-913A-01A2-E09C932F8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.measure 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작성 방법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F885B63-B289-7D6C-D4FC-3320EF73FE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when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구문</a:t>
            </a:r>
            <a:endParaRPr lang="en-US" altLang="ko-KR" dirty="0">
              <a:solidFill>
                <a:schemeClr val="bg1">
                  <a:lumMod val="50000"/>
                </a:schemeClr>
              </a:solidFill>
              <a:latin typeface="+mn-ea"/>
              <a:ea typeface="+mn-ea"/>
            </a:endParaRPr>
          </a:p>
          <a:p>
            <a:pPr lvl="1"/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특정 변수가 </a:t>
            </a: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~~</a:t>
            </a:r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할 때의 </a:t>
            </a: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x</a:t>
            </a:r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축 값을 찾는 경우에 사용</a:t>
            </a:r>
            <a:endParaRPr lang="en-US" altLang="ko-KR" sz="1800" dirty="0">
              <a:solidFill>
                <a:schemeClr val="bg1">
                  <a:lumMod val="50000"/>
                </a:schemeClr>
              </a:solidFill>
              <a:latin typeface="+mn-ea"/>
              <a:ea typeface="+mn-ea"/>
            </a:endParaRPr>
          </a:p>
          <a:p>
            <a:pPr lvl="1"/>
            <a:r>
              <a:rPr lang="en-US" altLang="ko-KR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</a:rPr>
              <a:t>DC </a:t>
            </a:r>
            <a:r>
              <a:rPr lang="ko-KR" alt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</a:rPr>
              <a:t>분석 </a:t>
            </a:r>
            <a:r>
              <a:rPr lang="en-US" altLang="ko-KR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</a:rPr>
              <a:t>v(a)</a:t>
            </a:r>
            <a:r>
              <a:rPr lang="ko-KR" alt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</a:rPr>
              <a:t>가 </a:t>
            </a:r>
            <a:r>
              <a:rPr lang="en-US" altLang="ko-KR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</a:rPr>
              <a:t>100mV</a:t>
            </a:r>
            <a:r>
              <a:rPr lang="ko-KR" alt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</a:rPr>
              <a:t>일 경우 </a:t>
            </a:r>
            <a:r>
              <a:rPr lang="en-US" altLang="ko-KR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</a:rPr>
              <a:t>DC </a:t>
            </a:r>
            <a:r>
              <a:rPr lang="ko-KR" alt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</a:rPr>
              <a:t>값을 찾기</a:t>
            </a:r>
            <a:endParaRPr lang="en-US" altLang="ko-KR" sz="1800" b="0" i="0" dirty="0">
              <a:solidFill>
                <a:schemeClr val="bg1">
                  <a:lumMod val="50000"/>
                </a:schemeClr>
              </a:solidFill>
              <a:effectLst/>
              <a:latin typeface="+mn-ea"/>
              <a:ea typeface="+mn-ea"/>
            </a:endParaRP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.</a:t>
            </a:r>
            <a:r>
              <a:rPr lang="en-US" altLang="ko-KR" sz="1800" dirty="0" err="1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meas</a:t>
            </a: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DC </a:t>
            </a:r>
            <a:r>
              <a:rPr lang="en-US" altLang="ko-KR" sz="1800" dirty="0" err="1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var_name</a:t>
            </a: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when v(a)=100m</a:t>
            </a:r>
          </a:p>
          <a:p>
            <a:pPr lvl="1"/>
            <a:r>
              <a:rPr lang="en-US" altLang="ko-KR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</a:rPr>
              <a:t>AC </a:t>
            </a:r>
            <a:r>
              <a:rPr lang="ko-KR" alt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</a:rPr>
              <a:t>분석 </a:t>
            </a:r>
            <a:r>
              <a:rPr lang="en-US" altLang="ko-KR" sz="18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</a:rPr>
              <a:t>vdb</a:t>
            </a:r>
            <a:r>
              <a:rPr lang="en-US" altLang="ko-KR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</a:rPr>
              <a:t>(a)</a:t>
            </a:r>
            <a:r>
              <a:rPr lang="ko-KR" alt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</a:rPr>
              <a:t>가 </a:t>
            </a:r>
            <a:r>
              <a:rPr lang="en-US" altLang="ko-KR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</a:rPr>
              <a:t>0dB</a:t>
            </a:r>
            <a:r>
              <a:rPr lang="ko-KR" alt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</a:rPr>
              <a:t>일 경우 </a:t>
            </a:r>
            <a:r>
              <a:rPr lang="en-US" altLang="ko-KR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</a:rPr>
              <a:t>Frequency </a:t>
            </a:r>
            <a:r>
              <a:rPr lang="ko-KR" alt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</a:rPr>
              <a:t>값을 찾기</a:t>
            </a:r>
            <a:endParaRPr lang="en-US" altLang="ko-KR" sz="1800" b="0" i="0" dirty="0">
              <a:solidFill>
                <a:schemeClr val="bg1">
                  <a:lumMod val="50000"/>
                </a:schemeClr>
              </a:solidFill>
              <a:effectLst/>
              <a:latin typeface="+mn-ea"/>
              <a:ea typeface="+mn-ea"/>
            </a:endParaRP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.</a:t>
            </a:r>
            <a:r>
              <a:rPr lang="en-US" altLang="ko-KR" sz="1800" dirty="0" err="1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meas</a:t>
            </a:r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</a:t>
            </a: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AC</a:t>
            </a:r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</a:t>
            </a:r>
            <a:r>
              <a:rPr lang="en-US" altLang="ko-KR" sz="1800" dirty="0" err="1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var_name</a:t>
            </a: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when </a:t>
            </a:r>
            <a:r>
              <a:rPr lang="en-US" altLang="ko-KR" sz="1800" dirty="0" err="1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vdb</a:t>
            </a: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(a)=0</a:t>
            </a:r>
          </a:p>
          <a:p>
            <a:pPr lvl="1"/>
            <a:r>
              <a:rPr lang="en-US" altLang="ko-KR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</a:rPr>
              <a:t>Tran</a:t>
            </a:r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분석 </a:t>
            </a: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v(a)</a:t>
            </a:r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가 </a:t>
            </a: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1.2V</a:t>
            </a:r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일 경우 </a:t>
            </a: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Time </a:t>
            </a:r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값을 찾기</a:t>
            </a:r>
            <a:endParaRPr lang="en-US" altLang="ko-KR" sz="1800" dirty="0">
              <a:solidFill>
                <a:schemeClr val="bg1">
                  <a:lumMod val="50000"/>
                </a:schemeClr>
              </a:solidFill>
              <a:latin typeface="+mn-ea"/>
              <a:ea typeface="+mn-ea"/>
            </a:endParaRP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altLang="ko-KR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</a:rPr>
              <a:t>.</a:t>
            </a:r>
            <a:r>
              <a:rPr lang="en-US" altLang="ko-KR" sz="18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</a:rPr>
              <a:t>meas</a:t>
            </a:r>
            <a:r>
              <a:rPr lang="en-US" altLang="ko-KR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</a:rPr>
              <a:t> </a:t>
            </a: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TRAN </a:t>
            </a:r>
            <a:r>
              <a:rPr lang="en-US" altLang="ko-KR" sz="1800" dirty="0" err="1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var_name</a:t>
            </a: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when v(a)=1.2</a:t>
            </a:r>
          </a:p>
          <a:p>
            <a:pPr algn="l"/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추가로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rise / fall / cross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구문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, td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구문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, from-to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구문 등을 뒤에 붙일 수 있음</a:t>
            </a:r>
            <a:endParaRPr lang="en-US" altLang="ko-KR" dirty="0">
              <a:solidFill>
                <a:schemeClr val="bg1">
                  <a:lumMod val="50000"/>
                </a:schemeClr>
              </a:solidFill>
              <a:latin typeface="+mn-ea"/>
              <a:ea typeface="+mn-ea"/>
            </a:endParaRPr>
          </a:p>
          <a:p>
            <a:pPr lvl="1"/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DC</a:t>
            </a:r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분석에서 </a:t>
            </a: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DC</a:t>
            </a:r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가 </a:t>
            </a: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0.5V </a:t>
            </a:r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부터 </a:t>
            </a: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1.0V </a:t>
            </a:r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사이일 때</a:t>
            </a: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, V(a)=100mV</a:t>
            </a:r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인 </a:t>
            </a: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DC </a:t>
            </a:r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값을 찾기</a:t>
            </a:r>
            <a:endParaRPr lang="en-US" altLang="ko-KR" sz="1800" dirty="0">
              <a:solidFill>
                <a:schemeClr val="bg1">
                  <a:lumMod val="50000"/>
                </a:schemeClr>
              </a:solidFill>
              <a:latin typeface="+mn-ea"/>
              <a:ea typeface="+mn-ea"/>
            </a:endParaRP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.</a:t>
            </a:r>
            <a:r>
              <a:rPr lang="en-US" altLang="ko-KR" sz="1800" dirty="0" err="1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meas</a:t>
            </a: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DC </a:t>
            </a:r>
            <a:r>
              <a:rPr lang="en-US" altLang="ko-KR" sz="1800" dirty="0" err="1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var_name</a:t>
            </a: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when v(a)=100m from=0.5 to=1.0</a:t>
            </a:r>
          </a:p>
          <a:p>
            <a:pPr lvl="1"/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Tran</a:t>
            </a:r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분석에서 </a:t>
            </a: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0.5ns</a:t>
            </a:r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부터 확인하기 시작해서</a:t>
            </a: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V(b)=500mV</a:t>
            </a:r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인 지점을 찾기</a:t>
            </a:r>
            <a:endParaRPr lang="en-US" altLang="ko-KR" sz="1800" dirty="0">
              <a:solidFill>
                <a:schemeClr val="bg1">
                  <a:lumMod val="50000"/>
                </a:schemeClr>
              </a:solidFill>
              <a:latin typeface="+mn-ea"/>
              <a:ea typeface="+mn-ea"/>
            </a:endParaRP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.</a:t>
            </a:r>
            <a:r>
              <a:rPr lang="en-US" altLang="ko-KR" sz="1800" dirty="0" err="1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meas</a:t>
            </a: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TRAN </a:t>
            </a:r>
            <a:r>
              <a:rPr lang="en-US" altLang="ko-KR" sz="1800" dirty="0" err="1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var_name</a:t>
            </a: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when v(b)=500m td=0.5n</a:t>
            </a:r>
          </a:p>
          <a:p>
            <a:pPr lvl="1"/>
            <a:endParaRPr lang="en-US" altLang="ko-KR" b="0" i="0" dirty="0">
              <a:solidFill>
                <a:schemeClr val="bg1">
                  <a:lumMod val="50000"/>
                </a:schemeClr>
              </a:solidFill>
              <a:effectLst/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92374082"/>
      </p:ext>
    </p:extLst>
  </p:cSld>
  <p:clrMapOvr>
    <a:masterClrMapping/>
  </p:clrMapOvr>
  <p:transition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7E7A09-DD70-EAC0-B9B8-0AA130B18B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7AA689-ADDD-D297-83CD-FCEC4FB86B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.measure 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작성 방법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4AD4E59-084F-9AF3-DF42-164868CF62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find-at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구문</a:t>
            </a:r>
            <a:endParaRPr lang="en-US" altLang="ko-KR" dirty="0">
              <a:solidFill>
                <a:schemeClr val="bg1">
                  <a:lumMod val="50000"/>
                </a:schemeClr>
              </a:solidFill>
              <a:latin typeface="+mn-ea"/>
              <a:ea typeface="+mn-ea"/>
            </a:endParaRPr>
          </a:p>
          <a:p>
            <a:pPr lvl="1"/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특정 </a:t>
            </a: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x</a:t>
            </a:r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축 값에 대해서 다른 변수의 값을 찾는 경우에 사용</a:t>
            </a:r>
            <a:endParaRPr lang="en-US" altLang="ko-KR" sz="1800" dirty="0">
              <a:solidFill>
                <a:schemeClr val="bg1">
                  <a:lumMod val="50000"/>
                </a:schemeClr>
              </a:solidFill>
              <a:latin typeface="+mn-ea"/>
              <a:ea typeface="+mn-ea"/>
            </a:endParaRPr>
          </a:p>
          <a:p>
            <a:pPr lvl="1"/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DC</a:t>
            </a:r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분석 </a:t>
            </a: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v(a)</a:t>
            </a:r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가 </a:t>
            </a: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100mV</a:t>
            </a:r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일 경우 </a:t>
            </a: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DC </a:t>
            </a:r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값을 찾기</a:t>
            </a:r>
            <a:endParaRPr lang="en-US" altLang="ko-KR" sz="1800" dirty="0">
              <a:solidFill>
                <a:schemeClr val="bg1">
                  <a:lumMod val="50000"/>
                </a:schemeClr>
              </a:solidFill>
              <a:latin typeface="+mn-ea"/>
              <a:ea typeface="+mn-ea"/>
            </a:endParaRP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.</a:t>
            </a:r>
            <a:r>
              <a:rPr lang="en-US" altLang="ko-KR" sz="1800" dirty="0" err="1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meas</a:t>
            </a: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DC </a:t>
            </a:r>
            <a:r>
              <a:rPr lang="en-US" altLang="ko-KR" sz="1800" dirty="0" err="1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var_name</a:t>
            </a: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find v(a) at=100m</a:t>
            </a:r>
          </a:p>
          <a:p>
            <a:pPr lvl="1"/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AC</a:t>
            </a:r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분석 </a:t>
            </a: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frequency</a:t>
            </a:r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가 </a:t>
            </a: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100Hz</a:t>
            </a:r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일 경우 </a:t>
            </a:r>
            <a:r>
              <a:rPr lang="en-US" altLang="ko-KR" sz="1800" dirty="0" err="1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vdb</a:t>
            </a: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(a) </a:t>
            </a:r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값을 찾기</a:t>
            </a:r>
            <a:endParaRPr lang="en-US" altLang="ko-KR" sz="1800" dirty="0">
              <a:solidFill>
                <a:schemeClr val="bg1">
                  <a:lumMod val="50000"/>
                </a:schemeClr>
              </a:solidFill>
              <a:latin typeface="+mn-ea"/>
              <a:ea typeface="+mn-ea"/>
            </a:endParaRP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.</a:t>
            </a:r>
            <a:r>
              <a:rPr lang="en-US" altLang="ko-KR" sz="1800" dirty="0" err="1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meas</a:t>
            </a: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AC </a:t>
            </a:r>
            <a:r>
              <a:rPr lang="en-US" altLang="ko-KR" sz="1800" dirty="0" err="1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var_name</a:t>
            </a: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find </a:t>
            </a:r>
            <a:r>
              <a:rPr lang="en-US" altLang="ko-KR" sz="1800" dirty="0" err="1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vdb</a:t>
            </a: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(a) at=100</a:t>
            </a:r>
          </a:p>
          <a:p>
            <a:pPr lvl="1"/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TRAN</a:t>
            </a:r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분석 </a:t>
            </a: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100ns</a:t>
            </a:r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일 경우 </a:t>
            </a: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v(a) </a:t>
            </a:r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값을 찾기</a:t>
            </a:r>
            <a:endParaRPr lang="en-US" altLang="ko-KR" sz="1800" dirty="0">
              <a:solidFill>
                <a:schemeClr val="bg1">
                  <a:lumMod val="50000"/>
                </a:schemeClr>
              </a:solidFill>
              <a:latin typeface="+mn-ea"/>
              <a:ea typeface="+mn-ea"/>
            </a:endParaRP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.</a:t>
            </a:r>
            <a:r>
              <a:rPr lang="en-US" altLang="ko-KR" sz="1800" dirty="0" err="1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meas</a:t>
            </a: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TRAN </a:t>
            </a:r>
            <a:r>
              <a:rPr lang="en-US" altLang="ko-KR" sz="1800" dirty="0" err="1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var_name</a:t>
            </a: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find v(a) at=100n</a:t>
            </a:r>
          </a:p>
          <a:p>
            <a:pPr algn="l"/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find-when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구문</a:t>
            </a:r>
            <a:endParaRPr lang="en-US" altLang="ko-KR" dirty="0">
              <a:solidFill>
                <a:schemeClr val="bg1">
                  <a:lumMod val="50000"/>
                </a:schemeClr>
              </a:solidFill>
              <a:latin typeface="+mn-ea"/>
              <a:ea typeface="+mn-ea"/>
            </a:endParaRPr>
          </a:p>
          <a:p>
            <a:pPr lvl="1"/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특정 변수가 </a:t>
            </a: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~~</a:t>
            </a:r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할 때의 </a:t>
            </a: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find </a:t>
            </a:r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변수 값을 찾는 경우 사용</a:t>
            </a:r>
            <a:endParaRPr lang="en-US" altLang="ko-KR" sz="1800" dirty="0">
              <a:solidFill>
                <a:schemeClr val="bg1">
                  <a:lumMod val="50000"/>
                </a:schemeClr>
              </a:solidFill>
              <a:latin typeface="+mn-ea"/>
              <a:ea typeface="+mn-ea"/>
            </a:endParaRPr>
          </a:p>
          <a:p>
            <a:pPr lvl="1"/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DC </a:t>
            </a:r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분석 </a:t>
            </a: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v(a)</a:t>
            </a:r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가 </a:t>
            </a: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100mV</a:t>
            </a:r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일 경우 </a:t>
            </a: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v(b) </a:t>
            </a:r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값을 찾기</a:t>
            </a:r>
            <a:endParaRPr lang="en-US" altLang="ko-KR" sz="1800" dirty="0">
              <a:solidFill>
                <a:schemeClr val="bg1">
                  <a:lumMod val="50000"/>
                </a:schemeClr>
              </a:solidFill>
              <a:latin typeface="+mn-ea"/>
              <a:ea typeface="+mn-ea"/>
            </a:endParaRP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.</a:t>
            </a:r>
            <a:r>
              <a:rPr lang="en-US" altLang="ko-KR" sz="1800" dirty="0" err="1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meas</a:t>
            </a: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DC </a:t>
            </a:r>
            <a:r>
              <a:rPr lang="en-US" altLang="ko-KR" sz="1800" dirty="0" err="1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var_name</a:t>
            </a: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find v(b) when v(a)=100m</a:t>
            </a:r>
          </a:p>
          <a:p>
            <a:pPr lvl="1"/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AC </a:t>
            </a:r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분석 </a:t>
            </a:r>
            <a:r>
              <a:rPr lang="en-US" altLang="ko-KR" sz="1800" dirty="0" err="1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vdb</a:t>
            </a: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(a)</a:t>
            </a:r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가 </a:t>
            </a: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0dB</a:t>
            </a:r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일 경우 </a:t>
            </a:r>
            <a:r>
              <a:rPr lang="en-US" altLang="ko-KR" sz="1800" dirty="0" err="1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vp</a:t>
            </a: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(a) </a:t>
            </a:r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값을 찾기</a:t>
            </a:r>
            <a:endParaRPr lang="en-US" altLang="ko-KR" sz="1800" dirty="0">
              <a:solidFill>
                <a:schemeClr val="bg1">
                  <a:lumMod val="50000"/>
                </a:schemeClr>
              </a:solidFill>
              <a:latin typeface="+mn-ea"/>
              <a:ea typeface="+mn-ea"/>
            </a:endParaRP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.</a:t>
            </a:r>
            <a:r>
              <a:rPr lang="en-US" altLang="ko-KR" sz="1800" dirty="0" err="1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meas</a:t>
            </a: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AC </a:t>
            </a:r>
            <a:r>
              <a:rPr lang="en-US" altLang="ko-KR" sz="1800" dirty="0" err="1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var_name</a:t>
            </a: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find </a:t>
            </a:r>
            <a:r>
              <a:rPr lang="en-US" altLang="ko-KR" sz="1800" dirty="0" err="1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vp</a:t>
            </a: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(a) when </a:t>
            </a:r>
            <a:r>
              <a:rPr lang="en-US" altLang="ko-KR" sz="1800" dirty="0" err="1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vdb</a:t>
            </a: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(a)=0</a:t>
            </a:r>
          </a:p>
          <a:p>
            <a:pPr lvl="1"/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TRAN </a:t>
            </a:r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분석 </a:t>
            </a: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v(a)</a:t>
            </a:r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가 </a:t>
            </a: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v(b)</a:t>
            </a:r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와 같은 경우 </a:t>
            </a:r>
            <a:r>
              <a:rPr lang="en-US" altLang="ko-KR" sz="1800" dirty="0" err="1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i</a:t>
            </a: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(b) </a:t>
            </a:r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값을 찾기</a:t>
            </a:r>
            <a:endParaRPr lang="en-US" altLang="ko-KR" sz="1800" dirty="0">
              <a:solidFill>
                <a:schemeClr val="bg1">
                  <a:lumMod val="50000"/>
                </a:schemeClr>
              </a:solidFill>
              <a:latin typeface="+mn-ea"/>
              <a:ea typeface="+mn-ea"/>
            </a:endParaRP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.</a:t>
            </a:r>
            <a:r>
              <a:rPr lang="en-US" altLang="ko-KR" sz="1800" dirty="0" err="1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meas</a:t>
            </a: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TRAN </a:t>
            </a:r>
            <a:r>
              <a:rPr lang="en-US" altLang="ko-KR" sz="1800" dirty="0" err="1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var_name</a:t>
            </a: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find </a:t>
            </a:r>
            <a:r>
              <a:rPr lang="en-US" altLang="ko-KR" sz="1800" dirty="0" err="1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i</a:t>
            </a: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(b) when v(a)=v(b)</a:t>
            </a:r>
          </a:p>
          <a:p>
            <a:pPr lvl="2">
              <a:buFont typeface="Courier New" panose="02070309020205020404" pitchFamily="49" charset="0"/>
              <a:buChar char="o"/>
            </a:pPr>
            <a:endParaRPr lang="en-US" altLang="ko-KR" sz="1800" dirty="0">
              <a:solidFill>
                <a:schemeClr val="bg1">
                  <a:lumMod val="50000"/>
                </a:schemeClr>
              </a:solidFill>
              <a:latin typeface="+mn-ea"/>
              <a:ea typeface="+mn-ea"/>
            </a:endParaRPr>
          </a:p>
          <a:p>
            <a:pPr lvl="1"/>
            <a:endParaRPr lang="en-US" altLang="ko-KR" b="0" i="0" dirty="0">
              <a:solidFill>
                <a:schemeClr val="bg1">
                  <a:lumMod val="50000"/>
                </a:schemeClr>
              </a:solidFill>
              <a:effectLst/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243917951"/>
      </p:ext>
    </p:extLst>
  </p:cSld>
  <p:clrMapOvr>
    <a:masterClrMapping/>
  </p:clrMapOvr>
  <p:transition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F8D84E-2FC2-B881-BAD7-D20E503DE8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3BACB7-70D3-1DDA-416A-4FDE27F6FD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.measure 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작성 방법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6CEEA96-AB00-80B2-A976-77B1C5FA10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en-US" altLang="ko-KR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</a:rPr>
              <a:t>trig-</a:t>
            </a:r>
            <a:r>
              <a:rPr lang="en-US" altLang="ko-KR" b="0" i="0" dirty="0" err="1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</a:rPr>
              <a:t>targ</a:t>
            </a:r>
            <a:r>
              <a:rPr lang="en-US" altLang="ko-KR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</a:rPr>
              <a:t> </a:t>
            </a:r>
            <a:r>
              <a:rPr lang="ko-KR" altLang="en-US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</a:rPr>
              <a:t>구문</a:t>
            </a:r>
            <a:endParaRPr lang="en-US" altLang="ko-KR" b="0" i="0" dirty="0">
              <a:solidFill>
                <a:schemeClr val="bg1">
                  <a:lumMod val="50000"/>
                </a:schemeClr>
              </a:solidFill>
              <a:effectLst/>
              <a:latin typeface="+mn-ea"/>
              <a:ea typeface="+mn-ea"/>
            </a:endParaRPr>
          </a:p>
          <a:p>
            <a:pPr lvl="1"/>
            <a:r>
              <a:rPr lang="en-US" altLang="ko-KR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</a:rPr>
              <a:t>.</a:t>
            </a:r>
            <a:r>
              <a:rPr lang="en-US" altLang="ko-KR" sz="18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</a:rPr>
              <a:t>meas</a:t>
            </a:r>
            <a:r>
              <a:rPr lang="en-US" altLang="ko-KR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</a:rPr>
              <a:t> </a:t>
            </a:r>
            <a:r>
              <a:rPr lang="en-US" altLang="ko-KR" sz="18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</a:rPr>
              <a:t>tran</a:t>
            </a:r>
            <a:r>
              <a:rPr lang="en-US" altLang="ko-KR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</a:rPr>
              <a:t> </a:t>
            </a:r>
            <a:r>
              <a:rPr lang="en-US" altLang="ko-KR" sz="18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</a:rPr>
              <a:t>V_Name</a:t>
            </a:r>
            <a:r>
              <a:rPr lang="en-US" altLang="ko-KR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</a:rPr>
              <a:t> TRIG v(a)=1.5 rise=1 TARG v(a)=0 fall=1</a:t>
            </a:r>
          </a:p>
          <a:p>
            <a:pPr lvl="1"/>
            <a:r>
              <a:rPr lang="en-US" altLang="ko-KR" sz="18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</a:rPr>
              <a:t>V_Name</a:t>
            </a:r>
            <a:r>
              <a:rPr lang="en-US" altLang="ko-KR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</a:rPr>
              <a:t> : </a:t>
            </a:r>
            <a:r>
              <a:rPr lang="ko-KR" alt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</a:rPr>
              <a:t>나중에 사용자가 값을 볼 때</a:t>
            </a:r>
            <a:r>
              <a:rPr lang="en-US" altLang="ko-KR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</a:rPr>
              <a:t>, </a:t>
            </a:r>
            <a:r>
              <a:rPr lang="ko-KR" alt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</a:rPr>
              <a:t>보려고 하는 이름</a:t>
            </a:r>
            <a:endParaRPr lang="en-US" altLang="ko-KR" sz="1800" b="0" i="0" dirty="0">
              <a:solidFill>
                <a:schemeClr val="bg1">
                  <a:lumMod val="50000"/>
                </a:schemeClr>
              </a:solidFill>
              <a:effectLst/>
              <a:latin typeface="+mn-ea"/>
              <a:ea typeface="+mn-ea"/>
            </a:endParaRPr>
          </a:p>
          <a:p>
            <a:pPr lvl="1"/>
            <a:r>
              <a:rPr lang="en-US" altLang="ko-KR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</a:rPr>
              <a:t>TRIG : 0</a:t>
            </a:r>
            <a:r>
              <a:rPr lang="ko-KR" alt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</a:rPr>
              <a:t>에서부터 시작하여 조건을 살피고</a:t>
            </a:r>
            <a:r>
              <a:rPr lang="en-US" altLang="ko-KR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</a:rPr>
              <a:t>, </a:t>
            </a:r>
            <a:r>
              <a:rPr lang="ko-KR" alt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</a:rPr>
              <a:t>조건을 만족하는 경우를 시작점으로 삼겠다는 의미</a:t>
            </a:r>
            <a:endParaRPr lang="en-US" altLang="ko-KR" sz="1800" b="0" i="0" dirty="0">
              <a:solidFill>
                <a:schemeClr val="bg1">
                  <a:lumMod val="50000"/>
                </a:schemeClr>
              </a:solidFill>
              <a:effectLst/>
              <a:latin typeface="+mn-ea"/>
              <a:ea typeface="+mn-ea"/>
            </a:endParaRPr>
          </a:p>
          <a:p>
            <a:pPr lvl="1"/>
            <a:r>
              <a:rPr lang="en-US" altLang="ko-KR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</a:rPr>
              <a:t>v(a)=1.5</a:t>
            </a:r>
            <a:r>
              <a:rPr lang="ko-KR" alt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</a:rPr>
              <a:t>는 </a:t>
            </a:r>
            <a:r>
              <a:rPr lang="en-US" altLang="ko-KR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</a:rPr>
              <a:t>a</a:t>
            </a:r>
            <a:r>
              <a:rPr lang="ko-KR" alt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</a:rPr>
              <a:t>에서의 전압이 </a:t>
            </a:r>
            <a:r>
              <a:rPr lang="en-US" altLang="ko-KR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</a:rPr>
              <a:t>1.5V</a:t>
            </a:r>
            <a:r>
              <a:rPr lang="ko-KR" alt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</a:rPr>
              <a:t>가 되는 것을 기준으로 삼겠다는 것이다</a:t>
            </a:r>
            <a:r>
              <a:rPr lang="en-US" altLang="ko-KR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</a:rPr>
              <a:t>. </a:t>
            </a:r>
          </a:p>
          <a:p>
            <a:pPr lvl="1"/>
            <a:r>
              <a:rPr lang="ko-KR" alt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</a:rPr>
              <a:t>그러나 이 기준선을 계속 유지해야 하는지 아니면 도달하기만 하면 되는지</a:t>
            </a:r>
            <a:r>
              <a:rPr lang="en-US" altLang="ko-KR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</a:rPr>
              <a:t>, </a:t>
            </a:r>
            <a:r>
              <a:rPr lang="ko-KR" alt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</a:rPr>
              <a:t>위에서 아래로 와야 하는지 등 프로그램 입장에서는 명확하지 않은 부분이 있다</a:t>
            </a:r>
            <a:r>
              <a:rPr lang="en-US" altLang="ko-KR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</a:rPr>
              <a:t>. </a:t>
            </a:r>
            <a:r>
              <a:rPr lang="ko-KR" alt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</a:rPr>
              <a:t>때문에 뒤에 </a:t>
            </a:r>
            <a:r>
              <a:rPr lang="en-US" altLang="ko-KR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</a:rPr>
              <a:t>rise / fall / cross </a:t>
            </a:r>
            <a:r>
              <a:rPr lang="ko-KR" alt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</a:rPr>
              <a:t>등을 붙여 조건을 명확하게 잡아준다</a:t>
            </a:r>
            <a:r>
              <a:rPr lang="en-US" altLang="ko-KR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</a:rPr>
              <a:t>.</a:t>
            </a:r>
          </a:p>
          <a:p>
            <a:pPr lvl="1"/>
            <a:r>
              <a:rPr lang="en-US" altLang="ko-KR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</a:rPr>
              <a:t>rise : </a:t>
            </a:r>
            <a:r>
              <a:rPr lang="ko-KR" alt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</a:rPr>
              <a:t>밑에서 올라가서 해당 기준을 몇 번 지나갔을 때인지</a:t>
            </a:r>
          </a:p>
          <a:p>
            <a:pPr lvl="1"/>
            <a:r>
              <a:rPr lang="en-US" altLang="ko-KR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</a:rPr>
              <a:t>fall : </a:t>
            </a:r>
            <a:r>
              <a:rPr lang="ko-KR" alt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</a:rPr>
              <a:t>위에서 내려와서 해당 기준을 몇 번 지나갔을 때인지</a:t>
            </a:r>
          </a:p>
          <a:p>
            <a:pPr lvl="1"/>
            <a:r>
              <a:rPr lang="en-US" altLang="ko-KR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</a:rPr>
              <a:t>cross : </a:t>
            </a:r>
            <a:r>
              <a:rPr lang="ko-KR" alt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</a:rPr>
              <a:t>방향 상관 없이 해당 기준을 몇 번 지나갔을 때인지</a:t>
            </a:r>
            <a:endParaRPr lang="en-US" altLang="ko-KR" sz="1800" b="0" i="0" dirty="0">
              <a:solidFill>
                <a:schemeClr val="bg1">
                  <a:lumMod val="50000"/>
                </a:schemeClr>
              </a:solidFill>
              <a:effectLst/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7245918"/>
      </p:ext>
    </p:extLst>
  </p:cSld>
  <p:clrMapOvr>
    <a:masterClrMapping/>
  </p:clrMapOvr>
  <p:transition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00203C-81F6-1B9A-1639-48C0700221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EC40B4-7EEB-DB36-D2FA-95F04B126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.measure 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작성 방법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3BAA716-A116-C440-5F77-FA3B6EEAA9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en-US" altLang="ko-KR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</a:rPr>
              <a:t>trig-</a:t>
            </a:r>
            <a:r>
              <a:rPr lang="en-US" altLang="ko-KR" b="0" i="0" dirty="0" err="1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</a:rPr>
              <a:t>targ</a:t>
            </a:r>
            <a:r>
              <a:rPr lang="en-US" altLang="ko-KR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</a:rPr>
              <a:t> </a:t>
            </a:r>
            <a:r>
              <a:rPr lang="ko-KR" altLang="en-US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</a:rPr>
              <a:t>구문</a:t>
            </a:r>
            <a:endParaRPr lang="en-US" altLang="ko-KR" b="0" i="0" dirty="0">
              <a:solidFill>
                <a:schemeClr val="bg1">
                  <a:lumMod val="50000"/>
                </a:schemeClr>
              </a:solidFill>
              <a:effectLst/>
              <a:latin typeface="+mn-ea"/>
              <a:ea typeface="+mn-ea"/>
            </a:endParaRPr>
          </a:p>
          <a:p>
            <a:pPr lvl="1"/>
            <a:r>
              <a:rPr lang="en-US" altLang="ko-KR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</a:rPr>
              <a:t>TRIG v(a)=1.5 rise=1 </a:t>
            </a:r>
            <a:r>
              <a:rPr lang="ko-KR" alt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</a:rPr>
              <a:t>이라고 하면 위의 그래프에서 </a:t>
            </a:r>
            <a:r>
              <a:rPr lang="en-US" altLang="ko-KR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</a:rPr>
              <a:t>X</a:t>
            </a:r>
            <a:r>
              <a:rPr lang="ko-KR" alt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</a:rPr>
              <a:t>가 </a:t>
            </a:r>
            <a:r>
              <a:rPr lang="en-US" altLang="ko-KR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</a:rPr>
              <a:t>Trigger </a:t>
            </a:r>
            <a:r>
              <a:rPr lang="ko-KR" alt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</a:rPr>
              <a:t>위치가 되게 된다</a:t>
            </a:r>
            <a:r>
              <a:rPr lang="en-US" altLang="ko-KR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</a:rPr>
              <a:t>.  </a:t>
            </a:r>
          </a:p>
          <a:p>
            <a:pPr lvl="1"/>
            <a:r>
              <a:rPr lang="en-US" altLang="ko-KR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</a:rPr>
              <a:t>TRIG v(a)=1.5 cross=2 </a:t>
            </a:r>
            <a:r>
              <a:rPr lang="ko-KR" alt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</a:rPr>
              <a:t>이면 </a:t>
            </a:r>
            <a:r>
              <a:rPr lang="en-US" altLang="ko-KR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</a:rPr>
              <a:t>2</a:t>
            </a:r>
            <a:r>
              <a:rPr lang="ko-KR" alt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</a:rPr>
              <a:t>번째 </a:t>
            </a:r>
            <a:r>
              <a:rPr lang="en-US" altLang="ko-KR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</a:rPr>
              <a:t>Cross </a:t>
            </a:r>
            <a:r>
              <a:rPr lang="ko-KR" alt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</a:rPr>
              <a:t>지점인 </a:t>
            </a:r>
            <a:r>
              <a:rPr lang="en-US" altLang="ko-KR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</a:rPr>
              <a:t>Y</a:t>
            </a:r>
            <a:r>
              <a:rPr lang="ko-KR" alt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</a:rPr>
              <a:t>가</a:t>
            </a:r>
            <a:r>
              <a:rPr lang="en-US" altLang="ko-KR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</a:rPr>
              <a:t>, TRIG v(a)=1.5 fall=1</a:t>
            </a:r>
            <a:r>
              <a:rPr lang="ko-KR" alt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</a:rPr>
              <a:t>이면 </a:t>
            </a:r>
            <a:r>
              <a:rPr lang="en-US" altLang="ko-KR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</a:rPr>
              <a:t>1</a:t>
            </a:r>
            <a:r>
              <a:rPr lang="ko-KR" alt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</a:rPr>
              <a:t>번째 </a:t>
            </a:r>
            <a:r>
              <a:rPr lang="en-US" altLang="ko-KR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</a:rPr>
              <a:t>Fall</a:t>
            </a:r>
            <a:r>
              <a:rPr lang="ko-KR" alt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</a:rPr>
              <a:t>하는 위치인 </a:t>
            </a:r>
            <a:r>
              <a:rPr lang="en-US" altLang="ko-KR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</a:rPr>
              <a:t>Y</a:t>
            </a:r>
            <a:r>
              <a:rPr lang="ko-KR" alt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</a:rPr>
              <a:t>가 되게 된다</a:t>
            </a:r>
            <a:r>
              <a:rPr lang="en-US" altLang="ko-KR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</a:rPr>
              <a:t>.</a:t>
            </a:r>
          </a:p>
          <a:p>
            <a:pPr lvl="1"/>
            <a:r>
              <a:rPr lang="en-US" altLang="ko-KR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</a:rPr>
              <a:t>TARG </a:t>
            </a:r>
            <a:r>
              <a:rPr lang="ko-KR" alt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</a:rPr>
              <a:t>또한 </a:t>
            </a:r>
            <a:r>
              <a:rPr lang="en-US" altLang="ko-KR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</a:rPr>
              <a:t>0</a:t>
            </a:r>
            <a:r>
              <a:rPr lang="ko-KR" alt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</a:rPr>
              <a:t>에서부터 시작하여 조건을 살피고</a:t>
            </a:r>
            <a:r>
              <a:rPr lang="en-US" altLang="ko-KR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</a:rPr>
              <a:t>, </a:t>
            </a:r>
            <a:r>
              <a:rPr lang="ko-KR" alt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</a:rPr>
              <a:t>조건을 만족하는 지점을 찾으면 그 지점을 끝점으로 삼겠다는 의미이다</a:t>
            </a:r>
            <a:r>
              <a:rPr lang="en-US" altLang="ko-KR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</a:rPr>
              <a:t>.</a:t>
            </a:r>
          </a:p>
          <a:p>
            <a:pPr lvl="1"/>
            <a:r>
              <a:rPr lang="ko-KR" alt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</a:rPr>
              <a:t>위의 예시에서 조건은 </a:t>
            </a:r>
            <a:r>
              <a:rPr lang="en-US" altLang="ko-KR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</a:rPr>
              <a:t>V(a)=1.5 fall=1 </a:t>
            </a:r>
            <a:r>
              <a:rPr lang="ko-KR" alt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</a:rPr>
              <a:t>로 나와있다</a:t>
            </a:r>
            <a:r>
              <a:rPr lang="en-US" altLang="ko-KR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</a:rPr>
              <a:t>.</a:t>
            </a:r>
          </a:p>
          <a:p>
            <a:pPr lvl="1"/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그림에서 </a:t>
            </a:r>
            <a:r>
              <a:rPr lang="ko-KR" alt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</a:rPr>
              <a:t>본 결과를 나타내면</a:t>
            </a:r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</a:t>
            </a:r>
            <a:r>
              <a:rPr lang="en-US" altLang="ko-KR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</a:rPr>
              <a:t>TRIG </a:t>
            </a:r>
            <a:r>
              <a:rPr lang="ko-KR" alt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</a:rPr>
              <a:t>된 지점 </a:t>
            </a:r>
            <a:r>
              <a:rPr lang="en-US" altLang="ko-KR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</a:rPr>
              <a:t>: X, TARG</a:t>
            </a:r>
            <a:r>
              <a:rPr lang="ko-KR" alt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</a:rPr>
              <a:t>된 지점 </a:t>
            </a:r>
            <a:r>
              <a:rPr lang="en-US" altLang="ko-KR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</a:rPr>
              <a:t>: Y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3C21D5D-11B6-8C68-CA99-9B9C0EC8A7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5413" y="4038600"/>
            <a:ext cx="6293173" cy="2044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444451"/>
      </p:ext>
    </p:extLst>
  </p:cSld>
  <p:clrMapOvr>
    <a:masterClrMapping/>
  </p:clrMapOvr>
  <p:transition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F13F96-47B2-34C0-3D32-A672FB5484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2A20D3-6AFD-FC87-F9CA-11361F3C22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.measure 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작성 방법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82940CD-D5E6-9FC7-6B2F-46CAC093D9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고급 기능</a:t>
            </a:r>
            <a:endParaRPr lang="en-US" altLang="ko-KR" dirty="0">
              <a:solidFill>
                <a:schemeClr val="bg1">
                  <a:lumMod val="50000"/>
                </a:schemeClr>
              </a:solidFill>
              <a:latin typeface="+mn-ea"/>
              <a:ea typeface="+mn-ea"/>
            </a:endParaRPr>
          </a:p>
          <a:p>
            <a:pPr lvl="1"/>
            <a:r>
              <a:rPr lang="en-US" altLang="ko-KR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</a:rPr>
              <a:t>Signal </a:t>
            </a:r>
            <a:r>
              <a:rPr lang="ko-KR" alt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</a:rPr>
              <a:t>계산</a:t>
            </a:r>
            <a:r>
              <a:rPr lang="en-US" altLang="ko-KR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</a:rPr>
              <a:t>: </a:t>
            </a:r>
            <a:r>
              <a:rPr lang="ko-KR" alt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</a:rPr>
              <a:t>특정 </a:t>
            </a:r>
            <a:r>
              <a:rPr lang="en-US" altLang="ko-KR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</a:rPr>
              <a:t>signal</a:t>
            </a:r>
            <a:r>
              <a:rPr lang="ko-KR" alt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</a:rPr>
              <a:t>들의 값을 찾거나 계산하고 싶을 때 사용</a:t>
            </a:r>
            <a:endParaRPr lang="en-US" altLang="ko-KR" sz="1800" b="0" i="0" dirty="0">
              <a:solidFill>
                <a:schemeClr val="bg1">
                  <a:lumMod val="50000"/>
                </a:schemeClr>
              </a:solidFill>
              <a:effectLst/>
              <a:latin typeface="+mn-ea"/>
              <a:ea typeface="+mn-ea"/>
            </a:endParaRPr>
          </a:p>
          <a:p>
            <a:pPr algn="l"/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Signal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계산</a:t>
            </a:r>
            <a:endParaRPr lang="en-US" altLang="ko-KR" dirty="0">
              <a:solidFill>
                <a:schemeClr val="bg1">
                  <a:lumMod val="50000"/>
                </a:schemeClr>
              </a:solidFill>
              <a:latin typeface="+mn-ea"/>
              <a:ea typeface="+mn-ea"/>
            </a:endParaRPr>
          </a:p>
          <a:p>
            <a:pPr lvl="1"/>
            <a:r>
              <a:rPr lang="en-US" altLang="ko-KR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</a:rPr>
              <a:t>Out node</a:t>
            </a:r>
            <a:r>
              <a:rPr lang="ko-KR" alt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</a:rPr>
              <a:t>의 </a:t>
            </a:r>
            <a:r>
              <a:rPr lang="en-US" altLang="ko-KR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</a:rPr>
              <a:t>voltage</a:t>
            </a:r>
            <a:r>
              <a:rPr lang="ko-KR" alt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</a:rPr>
              <a:t>의 제곱이 </a:t>
            </a:r>
            <a:r>
              <a:rPr lang="en-US" altLang="ko-KR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</a:rPr>
              <a:t>0.9</a:t>
            </a:r>
            <a:r>
              <a:rPr lang="ko-KR" alt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</a:rPr>
              <a:t>일 때의 시간을 구하고 싶을 때</a:t>
            </a:r>
            <a:endParaRPr lang="en-US" altLang="ko-KR" sz="1800" b="0" i="0" dirty="0">
              <a:solidFill>
                <a:schemeClr val="bg1">
                  <a:lumMod val="50000"/>
                </a:schemeClr>
              </a:solidFill>
              <a:effectLst/>
              <a:latin typeface="+mn-ea"/>
              <a:ea typeface="+mn-ea"/>
            </a:endParaRP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.</a:t>
            </a:r>
            <a:r>
              <a:rPr lang="en-US" altLang="ko-KR" sz="1800" dirty="0" err="1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meas</a:t>
            </a: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TRAN </a:t>
            </a:r>
            <a:r>
              <a:rPr lang="en-US" altLang="ko-KR" sz="1800" dirty="0" err="1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double_cal</a:t>
            </a: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when par(‘v(out)**2’)=0.9</a:t>
            </a:r>
          </a:p>
          <a:p>
            <a:pPr lvl="1"/>
            <a:r>
              <a:rPr lang="en-US" altLang="ko-KR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</a:rPr>
              <a:t>input_0</a:t>
            </a:r>
            <a:r>
              <a:rPr lang="ko-KR" alt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</a:rPr>
              <a:t>과 </a:t>
            </a: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input_1</a:t>
            </a:r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의 </a:t>
            </a: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voltage</a:t>
            </a:r>
            <a:r>
              <a:rPr lang="ko-KR" alt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</a:rPr>
              <a:t>의 평균이 </a:t>
            </a:r>
            <a:r>
              <a:rPr lang="en-US" altLang="ko-KR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</a:rPr>
              <a:t>0.5</a:t>
            </a:r>
            <a:r>
              <a:rPr lang="ko-KR" alt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</a:rPr>
              <a:t>일 때의 </a:t>
            </a:r>
            <a:r>
              <a:rPr lang="en-US" altLang="ko-KR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</a:rPr>
              <a:t>out</a:t>
            </a:r>
            <a:r>
              <a:rPr lang="ko-KR" alt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</a:rPr>
              <a:t>의 </a:t>
            </a:r>
            <a:r>
              <a:rPr lang="en-US" altLang="ko-KR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</a:rPr>
              <a:t>voltage</a:t>
            </a:r>
            <a:r>
              <a:rPr lang="ko-KR" alt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</a:rPr>
              <a:t>를 구하고 싶을 때</a:t>
            </a:r>
            <a:endParaRPr lang="en-US" altLang="ko-KR" sz="1800" b="0" i="0" dirty="0">
              <a:solidFill>
                <a:schemeClr val="bg1">
                  <a:lumMod val="50000"/>
                </a:schemeClr>
              </a:solidFill>
              <a:effectLst/>
              <a:latin typeface="+mn-ea"/>
              <a:ea typeface="+mn-ea"/>
            </a:endParaRP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.</a:t>
            </a:r>
            <a:r>
              <a:rPr lang="en-US" altLang="ko-KR" sz="1800" dirty="0" err="1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meas</a:t>
            </a: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TRAN name find v(out) when par(‘(v(input_0)+v(input_1))/2’)=0.5</a:t>
            </a:r>
          </a:p>
          <a:p>
            <a:pPr algn="l"/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Signal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계산식 사용</a:t>
            </a:r>
            <a:endParaRPr lang="en-US" altLang="ko-KR" dirty="0">
              <a:solidFill>
                <a:schemeClr val="bg1">
                  <a:lumMod val="50000"/>
                </a:schemeClr>
              </a:solidFill>
              <a:latin typeface="+mn-ea"/>
              <a:ea typeface="+mn-ea"/>
            </a:endParaRPr>
          </a:p>
          <a:p>
            <a:pPr lvl="1"/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여러 포인트들을 계산해서 결과를 출력</a:t>
            </a:r>
            <a:endParaRPr lang="en-US" altLang="ko-KR" sz="1800" dirty="0">
              <a:solidFill>
                <a:schemeClr val="bg1">
                  <a:lumMod val="50000"/>
                </a:schemeClr>
              </a:solidFill>
              <a:latin typeface="+mn-ea"/>
              <a:ea typeface="+mn-ea"/>
            </a:endParaRPr>
          </a:p>
          <a:p>
            <a:pPr lvl="1"/>
            <a:r>
              <a:rPr lang="en-US" altLang="ko-KR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</a:rPr>
              <a:t>10ns</a:t>
            </a:r>
            <a:r>
              <a:rPr lang="ko-KR" alt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</a:rPr>
              <a:t>에서 </a:t>
            </a:r>
            <a:r>
              <a:rPr lang="en-US" altLang="ko-KR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</a:rPr>
              <a:t>20ns </a:t>
            </a:r>
            <a:r>
              <a:rPr lang="ko-KR" alt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</a:rPr>
              <a:t>사이일 때</a:t>
            </a:r>
            <a:r>
              <a:rPr lang="en-US" altLang="ko-KR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</a:rPr>
              <a:t>, v(out)</a:t>
            </a:r>
            <a:r>
              <a:rPr lang="ko-KR" alt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</a:rPr>
              <a:t>의 </a:t>
            </a:r>
            <a:r>
              <a:rPr lang="en-US" altLang="ko-KR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</a:rPr>
              <a:t>MIN </a:t>
            </a:r>
            <a:r>
              <a:rPr lang="ko-KR" alt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</a:rPr>
              <a:t>값을 찾고 싶을 때</a:t>
            </a:r>
            <a:endParaRPr lang="en-US" altLang="ko-KR" sz="1800" b="0" i="0" dirty="0">
              <a:solidFill>
                <a:schemeClr val="bg1">
                  <a:lumMod val="50000"/>
                </a:schemeClr>
              </a:solidFill>
              <a:effectLst/>
              <a:latin typeface="+mn-ea"/>
              <a:ea typeface="+mn-ea"/>
            </a:endParaRP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.</a:t>
            </a:r>
            <a:r>
              <a:rPr lang="en-US" altLang="ko-KR" sz="1800" dirty="0" err="1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meas</a:t>
            </a: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TRAN </a:t>
            </a:r>
            <a:r>
              <a:rPr lang="en-US" altLang="ko-KR" sz="1800" dirty="0" err="1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out_min</a:t>
            </a: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MIN v(out) from=10n to=20n</a:t>
            </a:r>
          </a:p>
          <a:p>
            <a:pPr lvl="1"/>
            <a:r>
              <a:rPr lang="en-US" altLang="ko-KR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</a:rPr>
              <a:t>10ns</a:t>
            </a:r>
            <a:r>
              <a:rPr lang="ko-KR" alt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</a:rPr>
              <a:t>에서 </a:t>
            </a:r>
            <a:r>
              <a:rPr lang="en-US" altLang="ko-KR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</a:rPr>
              <a:t>20ns </a:t>
            </a:r>
            <a:r>
              <a:rPr lang="ko-KR" alt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</a:rPr>
              <a:t>사이일 때</a:t>
            </a:r>
            <a:r>
              <a:rPr lang="en-US" altLang="ko-KR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</a:rPr>
              <a:t>, v(out)/v(in)</a:t>
            </a:r>
            <a:r>
              <a:rPr lang="ko-KR" alt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</a:rPr>
              <a:t>의 </a:t>
            </a:r>
            <a:r>
              <a:rPr lang="en-US" altLang="ko-KR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</a:rPr>
              <a:t>PP </a:t>
            </a:r>
            <a:r>
              <a:rPr lang="ko-KR" alt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</a:rPr>
              <a:t>값을 찾고 싶을 때</a:t>
            </a:r>
            <a:endParaRPr lang="en-US" altLang="ko-KR" sz="1800" b="0" i="0" dirty="0">
              <a:solidFill>
                <a:schemeClr val="bg1">
                  <a:lumMod val="50000"/>
                </a:schemeClr>
              </a:solidFill>
              <a:effectLst/>
              <a:latin typeface="+mn-ea"/>
              <a:ea typeface="+mn-ea"/>
            </a:endParaRP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.</a:t>
            </a:r>
            <a:r>
              <a:rPr lang="en-US" altLang="ko-KR" sz="1800" dirty="0" err="1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meas</a:t>
            </a: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TRAN gain PP par(‘v(out)/v(in)’) from=10n to=20n</a:t>
            </a:r>
          </a:p>
          <a:p>
            <a:pPr lvl="1"/>
            <a:r>
              <a:rPr lang="ko-KR" alt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</a:rPr>
              <a:t>모든 구간에 걸쳐 </a:t>
            </a:r>
            <a:r>
              <a:rPr lang="en-US" altLang="ko-KR" sz="18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</a:rPr>
              <a:t>vdd</a:t>
            </a:r>
            <a:r>
              <a:rPr lang="ko-KR" alt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</a:rPr>
              <a:t>에 흐르는 전류의 </a:t>
            </a:r>
            <a:r>
              <a:rPr lang="ko-KR" altLang="en-US" sz="18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</a:rPr>
              <a:t>적분값을</a:t>
            </a:r>
            <a:r>
              <a:rPr lang="ko-KR" alt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</a:rPr>
              <a:t> 구하고 싶을 때 </a:t>
            </a:r>
            <a:r>
              <a:rPr lang="en-US" altLang="ko-KR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</a:rPr>
              <a:t>(</a:t>
            </a:r>
            <a:r>
              <a:rPr lang="ko-KR" alt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</a:rPr>
              <a:t>전류는 </a:t>
            </a:r>
            <a:r>
              <a:rPr lang="en-US" altLang="ko-KR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</a:rPr>
              <a:t>port </a:t>
            </a:r>
            <a:r>
              <a:rPr lang="ko-KR" alt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</a:rPr>
              <a:t>혹은 전류원을 통해서만 가능</a:t>
            </a:r>
            <a:r>
              <a:rPr lang="en-US" altLang="ko-KR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</a:rPr>
              <a:t>)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.</a:t>
            </a:r>
            <a:r>
              <a:rPr lang="en-US" altLang="ko-KR" sz="1800" dirty="0" err="1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meas</a:t>
            </a: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TRAN </a:t>
            </a:r>
            <a:r>
              <a:rPr lang="en-US" altLang="ko-KR" sz="1800" dirty="0" err="1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total_cur</a:t>
            </a: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INTEG </a:t>
            </a:r>
            <a:r>
              <a:rPr lang="en-US" altLang="ko-KR" sz="1800" dirty="0" err="1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i</a:t>
            </a: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(</a:t>
            </a:r>
            <a:r>
              <a:rPr lang="en-US" altLang="ko-KR" sz="1800" dirty="0" err="1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vvdd</a:t>
            </a: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)</a:t>
            </a:r>
            <a:endParaRPr lang="en-US" altLang="ko-KR" sz="1800" b="0" i="0" dirty="0">
              <a:solidFill>
                <a:schemeClr val="bg1">
                  <a:lumMod val="50000"/>
                </a:schemeClr>
              </a:solidFill>
              <a:effectLst/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17566566"/>
      </p:ext>
    </p:extLst>
  </p:cSld>
  <p:clrMapOvr>
    <a:masterClrMapping/>
  </p:clrMapOvr>
  <p:transition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3813AD-DE65-E8E3-27D9-C8BBE24F4C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816E67-1B52-6B75-916A-E63D98E0D7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.measure 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작성 방법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B8BCF5-4E8E-5548-6BDA-F76C10ACE3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Signal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계산식 사용</a:t>
            </a:r>
            <a:endParaRPr lang="en-US" altLang="ko-KR" dirty="0">
              <a:solidFill>
                <a:schemeClr val="bg1">
                  <a:lumMod val="50000"/>
                </a:schemeClr>
              </a:solidFill>
              <a:latin typeface="+mn-ea"/>
              <a:ea typeface="+mn-ea"/>
            </a:endParaRPr>
          </a:p>
          <a:p>
            <a:pPr lvl="1"/>
            <a:r>
              <a:rPr lang="en-US" altLang="ko-KR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</a:rPr>
              <a:t>10ns</a:t>
            </a:r>
            <a:r>
              <a:rPr lang="ko-KR" alt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</a:rPr>
              <a:t>에서 </a:t>
            </a:r>
            <a:r>
              <a:rPr lang="en-US" altLang="ko-KR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</a:rPr>
              <a:t>20ns </a:t>
            </a:r>
            <a:r>
              <a:rPr lang="ko-KR" alt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</a:rPr>
              <a:t>사이일 때</a:t>
            </a:r>
            <a:r>
              <a:rPr lang="en-US" altLang="ko-KR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</a:rPr>
              <a:t>, x1 </a:t>
            </a:r>
            <a:r>
              <a:rPr lang="en-US" altLang="ko-KR" sz="18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</a:rPr>
              <a:t>subckt</a:t>
            </a:r>
            <a:r>
              <a:rPr lang="ko-KR" alt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</a:rPr>
              <a:t>의 </a:t>
            </a:r>
            <a:r>
              <a:rPr lang="en-US" altLang="ko-KR" sz="18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</a:rPr>
              <a:t>vdd</a:t>
            </a:r>
            <a:r>
              <a:rPr lang="ko-KR" alt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</a:rPr>
              <a:t>에서 흐르는 전력을</a:t>
            </a:r>
            <a:r>
              <a:rPr lang="en-US" altLang="ko-KR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</a:rPr>
              <a:t> </a:t>
            </a:r>
            <a:r>
              <a:rPr lang="ko-KR" alt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</a:rPr>
              <a:t>측정하고 싶을 때</a:t>
            </a:r>
            <a:endParaRPr lang="en-US" altLang="ko-KR" sz="1800" b="0" i="0" dirty="0">
              <a:solidFill>
                <a:schemeClr val="bg1">
                  <a:lumMod val="50000"/>
                </a:schemeClr>
              </a:solidFill>
              <a:effectLst/>
              <a:latin typeface="+mn-ea"/>
              <a:ea typeface="+mn-ea"/>
            </a:endParaRP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.</a:t>
            </a:r>
            <a:r>
              <a:rPr lang="en-US" altLang="ko-KR" sz="1800" dirty="0" err="1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meas</a:t>
            </a: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TRAN x1_power INTEG par(‘v(x1.vdd)*</a:t>
            </a:r>
            <a:r>
              <a:rPr lang="en-US" altLang="ko-KR" sz="1800" dirty="0" err="1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isub</a:t>
            </a: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(x1.vdd)’) from=10n to=20n</a:t>
            </a:r>
          </a:p>
          <a:p>
            <a:pPr lvl="1"/>
            <a:r>
              <a:rPr lang="en-US" altLang="ko-KR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</a:rPr>
              <a:t>25ns</a:t>
            </a:r>
            <a:r>
              <a:rPr lang="ko-KR" alt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</a:rPr>
              <a:t>에서 </a:t>
            </a: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v(out)</a:t>
            </a:r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의 기울기 구하고 </a:t>
            </a:r>
            <a:r>
              <a:rPr lang="ko-KR" alt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</a:rPr>
              <a:t>싶을 때</a:t>
            </a:r>
            <a:endParaRPr lang="en-US" altLang="ko-KR" sz="1800" b="0" i="0" dirty="0">
              <a:solidFill>
                <a:schemeClr val="bg1">
                  <a:lumMod val="50000"/>
                </a:schemeClr>
              </a:solidFill>
              <a:effectLst/>
              <a:latin typeface="+mn-ea"/>
              <a:ea typeface="+mn-ea"/>
            </a:endParaRP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.</a:t>
            </a:r>
            <a:r>
              <a:rPr lang="en-US" altLang="ko-KR" sz="1800" dirty="0" err="1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meas</a:t>
            </a: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TRAN</a:t>
            </a:r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</a:t>
            </a: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slew</a:t>
            </a:r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</a:t>
            </a: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DERIV(‘v(out)’)</a:t>
            </a:r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</a:t>
            </a: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at=25ns</a:t>
            </a:r>
          </a:p>
          <a:p>
            <a:pPr lvl="1"/>
            <a:r>
              <a:rPr lang="en-US" altLang="ko-KR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</a:rPr>
              <a:t>15ns</a:t>
            </a:r>
            <a:r>
              <a:rPr lang="ko-KR" alt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</a:rPr>
              <a:t>에서 </a:t>
            </a: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v(in)</a:t>
            </a:r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의 기울기가 </a:t>
            </a: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0</a:t>
            </a:r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일 때</a:t>
            </a: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, v(out) </a:t>
            </a:r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값을 구하고 </a:t>
            </a:r>
            <a:r>
              <a:rPr lang="ko-KR" alt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</a:rPr>
              <a:t>싶을 때</a:t>
            </a:r>
            <a:endParaRPr lang="en-US" altLang="ko-KR" sz="1800" b="0" i="0" dirty="0">
              <a:solidFill>
                <a:schemeClr val="bg1">
                  <a:lumMod val="50000"/>
                </a:schemeClr>
              </a:solidFill>
              <a:effectLst/>
              <a:latin typeface="+mn-ea"/>
              <a:ea typeface="+mn-ea"/>
            </a:endParaRP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.</a:t>
            </a:r>
            <a:r>
              <a:rPr lang="en-US" altLang="ko-KR" sz="1800" dirty="0" err="1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meas</a:t>
            </a: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TRAN test find v(out) when DERIV(‘v(in)’)=0 td=15n</a:t>
            </a:r>
          </a:p>
          <a:p>
            <a:pPr algn="l"/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Variable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계산</a:t>
            </a:r>
            <a:endParaRPr lang="en-US" altLang="ko-KR" dirty="0">
              <a:solidFill>
                <a:schemeClr val="bg1">
                  <a:lumMod val="50000"/>
                </a:schemeClr>
              </a:solidFill>
              <a:latin typeface="+mn-ea"/>
              <a:ea typeface="+mn-ea"/>
            </a:endParaRPr>
          </a:p>
          <a:p>
            <a:pPr lvl="1"/>
            <a:r>
              <a:rPr lang="ko-KR" alt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</a:rPr>
              <a:t>특정 </a:t>
            </a:r>
            <a:r>
              <a:rPr lang="en-US" altLang="ko-KR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</a:rPr>
              <a:t>signal </a:t>
            </a:r>
            <a:r>
              <a:rPr lang="ko-KR" alt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</a:rPr>
              <a:t>값들을 </a:t>
            </a:r>
            <a:r>
              <a:rPr lang="en-US" altLang="ko-KR" sz="18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</a:rPr>
              <a:t>meas</a:t>
            </a:r>
            <a:r>
              <a:rPr lang="ko-KR" alt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</a:rPr>
              <a:t>하고 나온 값들을 가지고 추가적인 계산을 할 때 사용</a:t>
            </a:r>
            <a:endParaRPr lang="en-US" altLang="ko-KR" sz="1800" b="0" i="0" dirty="0">
              <a:solidFill>
                <a:schemeClr val="bg1">
                  <a:lumMod val="50000"/>
                </a:schemeClr>
              </a:solidFill>
              <a:effectLst/>
              <a:latin typeface="+mn-ea"/>
              <a:ea typeface="+mn-ea"/>
            </a:endParaRPr>
          </a:p>
          <a:p>
            <a:pPr lvl="1"/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기본 형태 </a:t>
            </a: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== </a:t>
            </a:r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빨간색</a:t>
            </a: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: </a:t>
            </a:r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생략 불가능</a:t>
            </a: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, </a:t>
            </a:r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파란색</a:t>
            </a: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: </a:t>
            </a:r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생략 가능</a:t>
            </a:r>
            <a:endParaRPr lang="en-US" altLang="ko-KR" sz="1800" dirty="0">
              <a:solidFill>
                <a:schemeClr val="bg1">
                  <a:lumMod val="50000"/>
                </a:schemeClr>
              </a:solidFill>
              <a:latin typeface="+mn-ea"/>
              <a:ea typeface="+mn-ea"/>
            </a:endParaRPr>
          </a:p>
          <a:p>
            <a:pPr lvl="1"/>
            <a:r>
              <a:rPr lang="en-US" altLang="ko-KR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</a:rPr>
              <a:t>.</a:t>
            </a:r>
            <a:r>
              <a:rPr lang="en-US" altLang="ko-KR" sz="1800" dirty="0" err="1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meas</a:t>
            </a: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</a:t>
            </a:r>
            <a:r>
              <a:rPr lang="en-US" altLang="ko-KR" sz="1800" dirty="0">
                <a:solidFill>
                  <a:srgbClr val="0070C0"/>
                </a:solidFill>
                <a:latin typeface="+mn-ea"/>
                <a:ea typeface="+mn-ea"/>
              </a:rPr>
              <a:t>[TRAN/DC/AC]</a:t>
            </a: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</a:t>
            </a:r>
            <a:r>
              <a:rPr lang="ko-KR" altLang="en-US" sz="1800" dirty="0" err="1">
                <a:solidFill>
                  <a:srgbClr val="FF0000"/>
                </a:solidFill>
                <a:latin typeface="+mn-ea"/>
                <a:ea typeface="+mn-ea"/>
              </a:rPr>
              <a:t>변수명</a:t>
            </a:r>
            <a:r>
              <a:rPr lang="ko-KR" altLang="en-US" sz="1800" dirty="0">
                <a:solidFill>
                  <a:srgbClr val="FF0000"/>
                </a:solidFill>
                <a:latin typeface="+mn-ea"/>
                <a:ea typeface="+mn-ea"/>
              </a:rPr>
              <a:t> </a:t>
            </a:r>
            <a:r>
              <a:rPr lang="en-US" altLang="ko-KR" sz="1800" dirty="0">
                <a:solidFill>
                  <a:srgbClr val="FF0000"/>
                </a:solidFill>
                <a:latin typeface="+mn-ea"/>
                <a:ea typeface="+mn-ea"/>
              </a:rPr>
              <a:t>PARAM=‘(Equation)’</a:t>
            </a:r>
            <a:endParaRPr lang="en-US" altLang="ko-KR" sz="1800" b="0" i="0" dirty="0">
              <a:solidFill>
                <a:srgbClr val="FF0000"/>
              </a:solidFill>
              <a:effectLst/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91837965"/>
      </p:ext>
    </p:extLst>
  </p:cSld>
  <p:clrMapOvr>
    <a:masterClrMapping/>
  </p:clrMapOvr>
  <p:transition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EA3ED1-447B-AC3C-6D08-7E94C2486A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6A0932-4E9B-5157-285B-57A0603F8D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.measure 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작성 방법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A871F65-A22B-8177-75A2-1B249A6265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Variable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계산</a:t>
            </a:r>
            <a:endParaRPr lang="en-US" altLang="ko-KR" dirty="0">
              <a:solidFill>
                <a:schemeClr val="bg1">
                  <a:lumMod val="50000"/>
                </a:schemeClr>
              </a:solidFill>
              <a:latin typeface="+mn-ea"/>
              <a:ea typeface="+mn-ea"/>
            </a:endParaRPr>
          </a:p>
          <a:p>
            <a:pPr lvl="1"/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구간</a:t>
            </a: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1</a:t>
            </a:r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과 구간</a:t>
            </a: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2</a:t>
            </a:r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에서 구한 </a:t>
            </a: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v(out) </a:t>
            </a:r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평균값 차이의 절대값을 구하고 싶을 때</a:t>
            </a:r>
            <a:endParaRPr lang="en-US" altLang="ko-KR" sz="1800" dirty="0">
              <a:solidFill>
                <a:schemeClr val="bg1">
                  <a:lumMod val="50000"/>
                </a:schemeClr>
              </a:solidFill>
              <a:latin typeface="+mn-ea"/>
              <a:ea typeface="+mn-ea"/>
            </a:endParaRP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.</a:t>
            </a:r>
            <a:r>
              <a:rPr lang="en-US" altLang="ko-KR" sz="1800" dirty="0" err="1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meas</a:t>
            </a: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TRAN avg_out_1 AVG v(out) from=10n to=20n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altLang="ko-KR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</a:rPr>
              <a:t>.</a:t>
            </a:r>
            <a:r>
              <a:rPr lang="en-US" altLang="ko-KR" sz="18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</a:rPr>
              <a:t>meas</a:t>
            </a:r>
            <a:r>
              <a:rPr lang="en-US" altLang="ko-KR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</a:rPr>
              <a:t> TRAN avg_out_2 AVG v(out) from=100n to=120n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.</a:t>
            </a:r>
            <a:r>
              <a:rPr lang="en-US" altLang="ko-KR" sz="1800" dirty="0" err="1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meas</a:t>
            </a: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</a:t>
            </a:r>
            <a:r>
              <a:rPr lang="en-US" altLang="ko-KR" sz="1800" dirty="0" err="1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diff_out</a:t>
            </a: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PARAM=‘abs(avg_out_1-avg_out_2)’</a:t>
            </a:r>
          </a:p>
          <a:p>
            <a:pPr lvl="1"/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구간</a:t>
            </a: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1</a:t>
            </a:r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과 구간</a:t>
            </a: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2</a:t>
            </a:r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에서 구한 </a:t>
            </a: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v(out) </a:t>
            </a:r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중 작은 것을 구하고 싶을 때</a:t>
            </a:r>
            <a:endParaRPr lang="en-US" altLang="ko-KR" sz="1800" dirty="0">
              <a:solidFill>
                <a:schemeClr val="bg1">
                  <a:lumMod val="50000"/>
                </a:schemeClr>
              </a:solidFill>
              <a:latin typeface="+mn-ea"/>
              <a:ea typeface="+mn-ea"/>
            </a:endParaRP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.</a:t>
            </a:r>
            <a:r>
              <a:rPr lang="en-US" altLang="ko-KR" sz="1800" dirty="0" err="1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meas</a:t>
            </a: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TRAN avg_out_1 AVG v(out) from=10n to=20n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altLang="ko-KR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</a:rPr>
              <a:t>.</a:t>
            </a:r>
            <a:r>
              <a:rPr lang="en-US" altLang="ko-KR" sz="18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</a:rPr>
              <a:t>meas</a:t>
            </a:r>
            <a:r>
              <a:rPr lang="en-US" altLang="ko-KR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</a:rPr>
              <a:t> TRAN avg_out_2 AVG v(out) from=100n to=120n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altLang="ko-KR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</a:rPr>
              <a:t>.</a:t>
            </a:r>
            <a:r>
              <a:rPr lang="en-US" altLang="ko-KR" sz="18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</a:rPr>
              <a:t>meas</a:t>
            </a:r>
            <a:r>
              <a:rPr lang="en-US" altLang="ko-KR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</a:rPr>
              <a:t> </a:t>
            </a:r>
            <a:r>
              <a:rPr lang="en-US" altLang="ko-KR" sz="18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</a:rPr>
              <a:t>diff_out</a:t>
            </a:r>
            <a:r>
              <a:rPr lang="en-US" altLang="ko-KR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</a:rPr>
              <a:t> PARAM=‘min(avg_out_1,avg_out_2)’</a:t>
            </a:r>
          </a:p>
          <a:p>
            <a:pPr lvl="1"/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v(a)</a:t>
            </a:r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의 </a:t>
            </a: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MAX </a:t>
            </a:r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값과 </a:t>
            </a: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v(b)</a:t>
            </a:r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의 </a:t>
            </a: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MIN </a:t>
            </a:r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값의 평균을 구하고 싶으며</a:t>
            </a: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, </a:t>
            </a:r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위의 </a:t>
            </a: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2</a:t>
            </a:r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개 값은 표시하고 싶지 않을 때</a:t>
            </a:r>
            <a:endParaRPr lang="en-US" altLang="ko-KR" sz="1800" dirty="0">
              <a:solidFill>
                <a:schemeClr val="bg1">
                  <a:lumMod val="50000"/>
                </a:schemeClr>
              </a:solidFill>
              <a:latin typeface="+mn-ea"/>
              <a:ea typeface="+mn-ea"/>
            </a:endParaRP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.</a:t>
            </a:r>
            <a:r>
              <a:rPr lang="en-US" altLang="ko-KR" sz="1800" dirty="0" err="1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meas</a:t>
            </a: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TRAN </a:t>
            </a:r>
            <a:r>
              <a:rPr lang="en-US" altLang="ko-KR" sz="1800" dirty="0" err="1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max_A</a:t>
            </a: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MAX v(a) from=10n to=20n print=0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altLang="ko-KR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</a:rPr>
              <a:t>.</a:t>
            </a:r>
            <a:r>
              <a:rPr lang="en-US" altLang="ko-KR" sz="18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</a:rPr>
              <a:t>meas</a:t>
            </a:r>
            <a:r>
              <a:rPr lang="en-US" altLang="ko-KR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</a:rPr>
              <a:t> TRAN </a:t>
            </a:r>
            <a:r>
              <a:rPr lang="en-US" altLang="ko-KR" sz="18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</a:rPr>
              <a:t>min_</a:t>
            </a:r>
            <a:r>
              <a:rPr lang="en-US" altLang="ko-KR" sz="1800" dirty="0" err="1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B</a:t>
            </a: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MIN v(b) from=100n to=120n print=0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altLang="ko-KR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</a:rPr>
              <a:t>.</a:t>
            </a:r>
            <a:r>
              <a:rPr lang="en-US" altLang="ko-KR" sz="18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</a:rPr>
              <a:t>meas</a:t>
            </a:r>
            <a:r>
              <a:rPr lang="en-US" altLang="ko-KR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</a:rPr>
              <a:t> </a:t>
            </a:r>
            <a:r>
              <a:rPr lang="en-US" altLang="ko-KR" sz="18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</a:rPr>
              <a:t>diff_out</a:t>
            </a:r>
            <a:r>
              <a:rPr lang="en-US" altLang="ko-KR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</a:rPr>
              <a:t> </a:t>
            </a: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PARAM=‘(</a:t>
            </a:r>
            <a:r>
              <a:rPr lang="en-US" altLang="ko-KR" sz="1800" dirty="0" err="1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max_A+min_B</a:t>
            </a: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)/2’</a:t>
            </a:r>
            <a:endParaRPr lang="en-US" altLang="ko-KR" sz="1800" b="0" i="0" dirty="0">
              <a:solidFill>
                <a:schemeClr val="bg1">
                  <a:lumMod val="50000"/>
                </a:schemeClr>
              </a:solidFill>
              <a:effectLst/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55176038"/>
      </p:ext>
    </p:extLst>
  </p:cSld>
  <p:clrMapOvr>
    <a:masterClrMapping/>
  </p:clrMapOvr>
  <p:transition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618486-AA24-4B0A-91C4-AA0ECA44D5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3C544E-F4FE-7F37-96F0-E82EC92706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Inverter simulation 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예제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E3397CD-9ED0-97AA-A41C-FE8A628996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  <a:ea typeface="+mn-ea"/>
              </a:rPr>
              <a:t>PMOS : </a:t>
            </a:r>
            <a:r>
              <a:rPr lang="en-US" altLang="ko-KR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  <a:cs typeface="Times New Roman" panose="02020603050405020304" pitchFamily="18" charset="0"/>
              </a:rPr>
              <a:t>l=28nm,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+mn-ea"/>
                <a:cs typeface="Times New Roman" panose="02020603050405020304" pitchFamily="18" charset="0"/>
              </a:rPr>
              <a:t> w=400nm</a:t>
            </a:r>
            <a:r>
              <a:rPr lang="en-US" altLang="ko-KR" dirty="0">
                <a:latin typeface="+mn-ea"/>
                <a:ea typeface="+mn-ea"/>
              </a:rPr>
              <a:t>, NMOS : </a:t>
            </a:r>
            <a:r>
              <a:rPr lang="en-US" altLang="ko-KR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  <a:cs typeface="Times New Roman" panose="02020603050405020304" pitchFamily="18" charset="0"/>
              </a:rPr>
              <a:t>l=28nm,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+mn-ea"/>
                <a:cs typeface="Times New Roman" panose="02020603050405020304" pitchFamily="18" charset="0"/>
              </a:rPr>
              <a:t> w=200nm</a:t>
            </a:r>
            <a:r>
              <a:rPr lang="en-US" altLang="ko-KR" dirty="0">
                <a:latin typeface="+mn-ea"/>
                <a:ea typeface="+mn-ea"/>
              </a:rPr>
              <a:t> </a:t>
            </a:r>
            <a:r>
              <a:rPr lang="ko-KR" altLang="en-US" dirty="0">
                <a:latin typeface="+mn-ea"/>
                <a:ea typeface="+mn-ea"/>
              </a:rPr>
              <a:t>이고</a:t>
            </a:r>
            <a:r>
              <a:rPr lang="en-US" altLang="ko-KR" dirty="0">
                <a:latin typeface="+mn-ea"/>
                <a:ea typeface="+mn-ea"/>
              </a:rPr>
              <a:t>, </a:t>
            </a:r>
            <a:r>
              <a:rPr lang="ko-KR" altLang="en-US" dirty="0">
                <a:latin typeface="+mn-ea"/>
                <a:ea typeface="+mn-ea"/>
              </a:rPr>
              <a:t>입력 전압이 </a:t>
            </a:r>
            <a:r>
              <a:rPr lang="en-US" altLang="ko-KR" dirty="0">
                <a:latin typeface="+mn-ea"/>
                <a:ea typeface="+mn-ea"/>
              </a:rPr>
              <a:t>0~0.9V, </a:t>
            </a:r>
            <a:r>
              <a:rPr lang="ko-KR" altLang="en-US" dirty="0">
                <a:latin typeface="+mn-ea"/>
                <a:ea typeface="+mn-ea"/>
              </a:rPr>
              <a:t>주파수가 </a:t>
            </a:r>
            <a:r>
              <a:rPr lang="en-US" altLang="ko-KR" dirty="0">
                <a:latin typeface="+mn-ea"/>
                <a:ea typeface="+mn-ea"/>
              </a:rPr>
              <a:t>1GHz</a:t>
            </a:r>
            <a:r>
              <a:rPr lang="ko-KR" altLang="en-US" dirty="0">
                <a:latin typeface="+mn-ea"/>
                <a:ea typeface="+mn-ea"/>
              </a:rPr>
              <a:t>인 펄스로 주어진 경우</a:t>
            </a:r>
            <a:r>
              <a:rPr lang="en-US" altLang="ko-KR" dirty="0">
                <a:latin typeface="+mn-ea"/>
                <a:ea typeface="+mn-ea"/>
              </a:rPr>
              <a:t>,</a:t>
            </a:r>
          </a:p>
          <a:p>
            <a:pPr lvl="1"/>
            <a:r>
              <a:rPr lang="ko-KR" alt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  <a:cs typeface="Times New Roman" panose="02020603050405020304" pitchFamily="18" charset="0"/>
              </a:rPr>
              <a:t>트랜지스터의 </a:t>
            </a:r>
            <a:r>
              <a:rPr lang="en-US" altLang="ko-KR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  <a:cs typeface="Times New Roman" panose="02020603050405020304" pitchFamily="18" charset="0"/>
              </a:rPr>
              <a:t>width</a:t>
            </a:r>
            <a:r>
              <a:rPr lang="ko-KR" alt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  <a:cs typeface="Times New Roman" panose="02020603050405020304" pitchFamily="18" charset="0"/>
              </a:rPr>
              <a:t>를 파라미터화하고</a:t>
            </a:r>
            <a:r>
              <a:rPr lang="en-US" altLang="ko-KR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  <a:cs typeface="Times New Roman" panose="02020603050405020304" pitchFamily="18" charset="0"/>
              </a:rPr>
              <a:t>, </a:t>
            </a:r>
            <a:r>
              <a:rPr lang="ko-KR" alt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  <a:cs typeface="Times New Roman" panose="02020603050405020304" pitchFamily="18" charset="0"/>
              </a:rPr>
              <a:t>값을 변화시켜가면서 </a:t>
            </a: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Times New Roman" panose="02020603050405020304" pitchFamily="18" charset="0"/>
              </a:rPr>
              <a:t>t</a:t>
            </a:r>
            <a:r>
              <a:rPr lang="en-US" altLang="ko-KR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  <a:cs typeface="Times New Roman" panose="02020603050405020304" pitchFamily="18" charset="0"/>
              </a:rPr>
              <a:t>ransient </a:t>
            </a:r>
            <a:r>
              <a:rPr lang="ko-KR" alt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  <a:cs typeface="Times New Roman" panose="02020603050405020304" pitchFamily="18" charset="0"/>
              </a:rPr>
              <a:t>시뮬레이션을 </a:t>
            </a:r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Times New Roman" panose="02020603050405020304" pitchFamily="18" charset="0"/>
              </a:rPr>
              <a:t>수행하고</a:t>
            </a: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Times New Roman" panose="02020603050405020304" pitchFamily="18" charset="0"/>
              </a:rPr>
              <a:t>, input</a:t>
            </a:r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Times New Roman" panose="02020603050405020304" pitchFamily="18" charset="0"/>
              </a:rPr>
              <a:t>의 </a:t>
            </a: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Times New Roman" panose="02020603050405020304" pitchFamily="18" charset="0"/>
              </a:rPr>
              <a:t>rising edge</a:t>
            </a:r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Times New Roman" panose="02020603050405020304" pitchFamily="18" charset="0"/>
              </a:rPr>
              <a:t>와 </a:t>
            </a: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Times New Roman" panose="02020603050405020304" pitchFamily="18" charset="0"/>
              </a:rPr>
              <a:t>output</a:t>
            </a:r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Times New Roman" panose="02020603050405020304" pitchFamily="18" charset="0"/>
              </a:rPr>
              <a:t>의 </a:t>
            </a: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Times New Roman" panose="02020603050405020304" pitchFamily="18" charset="0"/>
              </a:rPr>
              <a:t>falling edge</a:t>
            </a:r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Times New Roman" panose="02020603050405020304" pitchFamily="18" charset="0"/>
              </a:rPr>
              <a:t>를 측정하여 둘의 시간 차이를 </a:t>
            </a:r>
            <a:r>
              <a:rPr lang="ko-KR" altLang="en-US" sz="1800" dirty="0" err="1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Times New Roman" panose="02020603050405020304" pitchFamily="18" charset="0"/>
              </a:rPr>
              <a:t>측정하시오</a:t>
            </a: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Times New Roman" panose="02020603050405020304" pitchFamily="18" charset="0"/>
              </a:rPr>
              <a:t>.</a:t>
            </a:r>
            <a:endParaRPr lang="en-US" altLang="ko-KR" sz="1800" dirty="0">
              <a:latin typeface="+mn-ea"/>
              <a:ea typeface="+mn-ea"/>
            </a:endParaRPr>
          </a:p>
          <a:p>
            <a:pPr lvl="1"/>
            <a:endParaRPr lang="en-US" altLang="ko-KR" sz="1800" dirty="0">
              <a:latin typeface="+mn-ea"/>
              <a:ea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AEA4DA3-4792-326E-32E8-77810F9148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3035" y="2971800"/>
            <a:ext cx="4480468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245886"/>
      </p:ext>
    </p:extLst>
  </p:cSld>
  <p:clrMapOvr>
    <a:masterClrMapping/>
  </p:clrMapOvr>
  <p:transition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9BA651-2758-8E3F-D87B-567518B7F1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C1D859-A44F-FC63-2FE3-0CA3E964C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Inverter simulation 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예제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CDBE5FA-25AD-7285-53B5-10E501A568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1800" b="0" i="0" dirty="0">
                <a:solidFill>
                  <a:schemeClr val="bg1">
                    <a:lumMod val="50000"/>
                  </a:schemeClr>
                </a:solidFill>
                <a:effectLst/>
                <a:ea typeface="Dotum" panose="020B0600000101010101" pitchFamily="34" charset="-127"/>
              </a:rPr>
              <a:t>.</a:t>
            </a:r>
            <a:r>
              <a:rPr lang="en-US" altLang="ko-KR" sz="1800" b="0" i="0" dirty="0" err="1">
                <a:solidFill>
                  <a:schemeClr val="bg1">
                    <a:lumMod val="50000"/>
                  </a:schemeClr>
                </a:solidFill>
                <a:effectLst/>
                <a:ea typeface="Dotum" panose="020B0600000101010101" pitchFamily="34" charset="-127"/>
              </a:rPr>
              <a:t>meas</a:t>
            </a:r>
            <a:r>
              <a:rPr lang="en-US" altLang="ko-KR" sz="1800" b="0" i="0" dirty="0">
                <a:solidFill>
                  <a:schemeClr val="bg1">
                    <a:lumMod val="50000"/>
                  </a:schemeClr>
                </a:solidFill>
                <a:effectLst/>
                <a:ea typeface="Dotum" panose="020B0600000101010101" pitchFamily="34" charset="-127"/>
              </a:rPr>
              <a:t> simulation testbench</a:t>
            </a:r>
          </a:p>
          <a:p>
            <a:pPr lvl="1"/>
            <a:r>
              <a:rPr lang="ko-KR" altLang="en-US" sz="1800" dirty="0">
                <a:latin typeface="+mn-ea"/>
                <a:ea typeface="+mn-ea"/>
              </a:rPr>
              <a:t>기본적으로 </a:t>
            </a:r>
            <a:r>
              <a:rPr lang="en-US" altLang="ko-KR" sz="1800" dirty="0" err="1">
                <a:latin typeface="+mn-ea"/>
                <a:ea typeface="+mn-ea"/>
              </a:rPr>
              <a:t>tran</a:t>
            </a:r>
            <a:r>
              <a:rPr lang="en-US" altLang="ko-KR" sz="1800" dirty="0">
                <a:latin typeface="+mn-ea"/>
                <a:ea typeface="+mn-ea"/>
              </a:rPr>
              <a:t> </a:t>
            </a:r>
            <a:r>
              <a:rPr lang="ko-KR" altLang="en-US" sz="1800" dirty="0">
                <a:latin typeface="+mn-ea"/>
                <a:ea typeface="+mn-ea"/>
              </a:rPr>
              <a:t>시뮬레이션을 돌리고 있기 때문에 </a:t>
            </a:r>
            <a:r>
              <a:rPr lang="en-US" altLang="ko-KR" sz="1800" dirty="0">
                <a:latin typeface="+mn-ea"/>
                <a:ea typeface="+mn-ea"/>
              </a:rPr>
              <a:t>.</a:t>
            </a:r>
            <a:r>
              <a:rPr lang="en-US" altLang="ko-KR" sz="1800" dirty="0" err="1">
                <a:latin typeface="+mn-ea"/>
                <a:ea typeface="+mn-ea"/>
              </a:rPr>
              <a:t>meas</a:t>
            </a:r>
            <a:r>
              <a:rPr lang="en-US" altLang="ko-KR" sz="1800" dirty="0">
                <a:latin typeface="+mn-ea"/>
                <a:ea typeface="+mn-ea"/>
              </a:rPr>
              <a:t> </a:t>
            </a:r>
            <a:r>
              <a:rPr lang="ko-KR" altLang="en-US" sz="1800" dirty="0">
                <a:latin typeface="+mn-ea"/>
                <a:ea typeface="+mn-ea"/>
              </a:rPr>
              <a:t>다음에 </a:t>
            </a:r>
            <a:r>
              <a:rPr lang="en-US" altLang="ko-KR" sz="1800" dirty="0">
                <a:latin typeface="+mn-ea"/>
                <a:ea typeface="+mn-ea"/>
              </a:rPr>
              <a:t>TRAN</a:t>
            </a:r>
            <a:r>
              <a:rPr lang="ko-KR" altLang="en-US" sz="1800" dirty="0">
                <a:latin typeface="+mn-ea"/>
                <a:ea typeface="+mn-ea"/>
              </a:rPr>
              <a:t>은 생략함</a:t>
            </a:r>
            <a:endParaRPr lang="en-US" altLang="ko-KR" sz="1800" dirty="0">
              <a:latin typeface="+mn-ea"/>
              <a:ea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77DF88B-B864-7FAD-9C5E-7ECA9543A0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5568" y="1828800"/>
            <a:ext cx="4775402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300925"/>
      </p:ext>
    </p:extLst>
  </p:cSld>
  <p:clrMapOvr>
    <a:masterClrMapping/>
  </p:clrMapOvr>
  <p:transition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9BA651-2758-8E3F-D87B-567518B7F1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C1D859-A44F-FC63-2FE3-0CA3E964C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Inverter simulation 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예제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CDBE5FA-25AD-7285-53B5-10E501A568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</a:rPr>
              <a:t>.</a:t>
            </a:r>
            <a:r>
              <a:rPr lang="en-US" altLang="ko-KR" b="0" i="0" dirty="0" err="1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</a:rPr>
              <a:t>meas</a:t>
            </a:r>
            <a:r>
              <a:rPr lang="en-US" altLang="ko-KR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</a:rPr>
              <a:t> simulation result</a:t>
            </a:r>
          </a:p>
          <a:p>
            <a:pPr lvl="1"/>
            <a:r>
              <a:rPr lang="en-US" altLang="ko-KR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</a:rPr>
              <a:t>Trig-</a:t>
            </a:r>
            <a:r>
              <a:rPr lang="en-US" altLang="ko-KR" sz="18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</a:rPr>
              <a:t>targ</a:t>
            </a:r>
            <a:r>
              <a:rPr lang="en-US" altLang="ko-KR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</a:rPr>
              <a:t> </a:t>
            </a:r>
            <a:r>
              <a:rPr lang="ko-KR" alt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</a:rPr>
              <a:t>구문</a:t>
            </a:r>
            <a:endParaRPr lang="en-US" altLang="ko-KR" sz="1800" b="0" i="0" dirty="0">
              <a:solidFill>
                <a:schemeClr val="bg1">
                  <a:lumMod val="50000"/>
                </a:schemeClr>
              </a:solidFill>
              <a:effectLst/>
              <a:latin typeface="+mn-ea"/>
              <a:ea typeface="+mn-ea"/>
            </a:endParaRPr>
          </a:p>
          <a:p>
            <a:pPr lvl="1"/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When, param </a:t>
            </a:r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구문을 이용하여 </a:t>
            </a: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delay </a:t>
            </a:r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차이를 구한 결과 동일한 것을 알 수 있음</a:t>
            </a:r>
            <a:endParaRPr lang="en-US" altLang="ko-KR" sz="1800" b="0" i="0" dirty="0">
              <a:solidFill>
                <a:schemeClr val="bg1">
                  <a:lumMod val="50000"/>
                </a:schemeClr>
              </a:solidFill>
              <a:effectLst/>
              <a:latin typeface="+mn-ea"/>
              <a:ea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D7CEDB7-45D0-42B8-F2ED-9CFA740AD5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862" y="2624137"/>
            <a:ext cx="7534275" cy="160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132240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8E55EB-6295-69F8-4CE1-7190F3E60E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E3F6D3-2DFB-085D-EA05-7DC83E2FC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아날로그 설계 도구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(EDA)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183D20E-A747-9B5B-C663-ECA8EDE00F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1800" dirty="0">
                <a:latin typeface="+mn-ea"/>
                <a:ea typeface="+mn-ea"/>
              </a:rPr>
              <a:t>아날로그 설계 도구를 통해 회로의 성능 및 동작을 검증할 수 있음</a:t>
            </a:r>
            <a:endParaRPr lang="en-US" altLang="ko-KR" sz="1800" dirty="0">
              <a:latin typeface="+mn-ea"/>
              <a:ea typeface="+mn-ea"/>
            </a:endParaRPr>
          </a:p>
          <a:p>
            <a:r>
              <a:rPr lang="en-US" altLang="ko-KR" dirty="0">
                <a:latin typeface="+mn-ea"/>
                <a:ea typeface="+mn-ea"/>
              </a:rPr>
              <a:t>HSPICE</a:t>
            </a:r>
            <a:r>
              <a:rPr lang="ko-KR" altLang="en-US" dirty="0">
                <a:latin typeface="+mn-ea"/>
                <a:ea typeface="+mn-ea"/>
              </a:rPr>
              <a:t>는 가장 많이 활용되는 아날로그 설계 도구임</a:t>
            </a:r>
            <a:endParaRPr lang="en-US" altLang="ko-KR" sz="1800" dirty="0">
              <a:latin typeface="+mn-ea"/>
              <a:ea typeface="+mn-ea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0097DDA-1AB7-36A4-1F06-C1C0DCE6E4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9850" y="1809750"/>
            <a:ext cx="3924300" cy="451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03581"/>
      </p:ext>
    </p:extLst>
  </p:cSld>
  <p:clrMapOvr>
    <a:masterClrMapping/>
  </p:clrMapOvr>
  <p:transition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" y="2570163"/>
            <a:ext cx="8839200" cy="3068637"/>
          </a:xfrm>
        </p:spPr>
        <p:txBody>
          <a:bodyPr/>
          <a:lstStyle/>
          <a:p>
            <a:r>
              <a:rPr lang="en-US" altLang="ko-KR" sz="4000" spc="-70" dirty="0">
                <a:latin typeface="Times New Roman" panose="02020603050405020304" pitchFamily="18" charset="0"/>
                <a:ea typeface="함초롬돋움" panose="020B0604000101010101" pitchFamily="50" charset="-127"/>
                <a:cs typeface="Times New Roman" panose="02020603050405020304" pitchFamily="18" charset="0"/>
              </a:rPr>
              <a:t>Synopsys HSPICE </a:t>
            </a:r>
            <a:r>
              <a:rPr lang="ko-KR" altLang="en-US" sz="4000" spc="-70" dirty="0">
                <a:latin typeface="Times New Roman" panose="02020603050405020304" pitchFamily="18" charset="0"/>
                <a:ea typeface="함초롬돋움" panose="020B0604000101010101" pitchFamily="50" charset="-127"/>
                <a:cs typeface="Times New Roman" panose="02020603050405020304" pitchFamily="18" charset="0"/>
              </a:rPr>
              <a:t>활용법</a:t>
            </a:r>
            <a:br>
              <a:rPr lang="en-US" altLang="ko-KR" sz="4000" spc="-70" dirty="0">
                <a:latin typeface="Times New Roman" panose="02020603050405020304" pitchFamily="18" charset="0"/>
                <a:ea typeface="함초롬돋움" panose="020B0604000101010101" pitchFamily="50" charset="-127"/>
                <a:cs typeface="Times New Roman" panose="02020603050405020304" pitchFamily="18" charset="0"/>
              </a:rPr>
            </a:br>
            <a:r>
              <a:rPr lang="en-US" altLang="ko-KR" sz="4000" spc="-70" dirty="0">
                <a:latin typeface="Times New Roman" panose="02020603050405020304" pitchFamily="18" charset="0"/>
                <a:ea typeface="함초롬돋움" panose="020B0604000101010101" pitchFamily="50" charset="-127"/>
                <a:cs typeface="Times New Roman" panose="02020603050405020304" pitchFamily="18" charset="0"/>
              </a:rPr>
              <a:t>4</a:t>
            </a:r>
            <a:r>
              <a:rPr lang="ko-KR" altLang="en-US" sz="4000" spc="-70" dirty="0">
                <a:latin typeface="Times New Roman" panose="02020603050405020304" pitchFamily="18" charset="0"/>
                <a:ea typeface="함초롬돋움" panose="020B0604000101010101" pitchFamily="50" charset="-127"/>
                <a:cs typeface="Times New Roman" panose="02020603050405020304" pitchFamily="18" charset="0"/>
              </a:rPr>
              <a:t>강</a:t>
            </a:r>
            <a:br>
              <a:rPr lang="en-US" altLang="ko-KR" sz="4000" kern="0" spc="-7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함초롬돋움" panose="020B0604000101010101" pitchFamily="50" charset="-127"/>
                <a:cs typeface="Times New Roman" panose="02020603050405020304" pitchFamily="18" charset="0"/>
              </a:rPr>
            </a:br>
            <a:br>
              <a:rPr lang="en-US" altLang="ko-KR" sz="4000" kern="0" spc="-7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함초롬돋움" panose="020B0604000101010101" pitchFamily="50" charset="-127"/>
                <a:cs typeface="Times New Roman" panose="02020603050405020304" pitchFamily="18" charset="0"/>
              </a:rPr>
            </a:br>
            <a:b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143000" y="4223189"/>
            <a:ext cx="6858000" cy="1600200"/>
          </a:xfrm>
        </p:spPr>
        <p:txBody>
          <a:bodyPr/>
          <a:lstStyle/>
          <a:p>
            <a:r>
              <a:rPr lang="ko-KR" altLang="en-US" sz="2800" b="1" spc="-70" dirty="0" err="1">
                <a:latin typeface="Times New Roman" panose="02020603050405020304" pitchFamily="18" charset="0"/>
                <a:ea typeface="함초롬돋움" panose="020B0604000101010101" pitchFamily="50" charset="-127"/>
                <a:cs typeface="Times New Roman" panose="02020603050405020304" pitchFamily="18" charset="0"/>
              </a:rPr>
              <a:t>계찬호</a:t>
            </a:r>
            <a:endParaRPr lang="en-US" altLang="ko-KR" sz="2800" b="1" spc="-70" dirty="0">
              <a:latin typeface="Times New Roman" panose="02020603050405020304" pitchFamily="18" charset="0"/>
              <a:ea typeface="함초롬돋움" panose="020B0604000101010101" pitchFamily="50" charset="-127"/>
              <a:cs typeface="Times New Roman" panose="02020603050405020304" pitchFamily="18" charset="0"/>
            </a:endParaRPr>
          </a:p>
          <a:p>
            <a:r>
              <a:rPr lang="en-US" altLang="ko-KR" sz="2800" b="1" spc="-70" dirty="0">
                <a:latin typeface="Times New Roman" panose="02020603050405020304" pitchFamily="18" charset="0"/>
                <a:ea typeface="함초롬돋움" panose="020B0604000101010101" pitchFamily="50" charset="-127"/>
                <a:cs typeface="Times New Roman" panose="02020603050405020304" pitchFamily="18" charset="0"/>
              </a:rPr>
              <a:t>2024.09.30</a:t>
            </a:r>
          </a:p>
        </p:txBody>
      </p:sp>
    </p:spTree>
    <p:extLst>
      <p:ext uri="{BB962C8B-B14F-4D97-AF65-F5344CB8AC3E}">
        <p14:creationId xmlns:p14="http://schemas.microsoft.com/office/powerpoint/2010/main" val="4411671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0042E9-2D20-7508-28FD-A77628EA5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Contents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28ABB3D-F545-A908-CD8C-174842B16C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latin typeface="+mn-ea"/>
                <a:ea typeface="+mn-ea"/>
                <a:cs typeface="Times New Roman" panose="02020603050405020304" pitchFamily="18" charset="0"/>
              </a:rPr>
              <a:t>노이즈</a:t>
            </a:r>
            <a:r>
              <a:rPr lang="en-US" altLang="ko-KR" dirty="0">
                <a:latin typeface="+mn-ea"/>
                <a:ea typeface="+mn-ea"/>
                <a:cs typeface="Times New Roman" panose="02020603050405020304" pitchFamily="18" charset="0"/>
              </a:rPr>
              <a:t>(Noise)</a:t>
            </a:r>
            <a:r>
              <a:rPr lang="ko-KR" altLang="en-US" dirty="0">
                <a:latin typeface="+mn-ea"/>
                <a:ea typeface="+mn-ea"/>
                <a:cs typeface="Times New Roman" panose="02020603050405020304" pitchFamily="18" charset="0"/>
              </a:rPr>
              <a:t> 시뮬레이션 방법 및 예제</a:t>
            </a:r>
            <a:endParaRPr lang="en-US" altLang="ko-KR" dirty="0">
              <a:latin typeface="+mn-ea"/>
              <a:ea typeface="+mn-ea"/>
              <a:cs typeface="Times New Roman" panose="02020603050405020304" pitchFamily="18" charset="0"/>
            </a:endParaRPr>
          </a:p>
          <a:p>
            <a:r>
              <a:rPr lang="ko-KR" altLang="en-US" dirty="0">
                <a:latin typeface="+mn-ea"/>
                <a:ea typeface="+mn-ea"/>
                <a:cs typeface="Times New Roman" panose="02020603050405020304" pitchFamily="18" charset="0"/>
              </a:rPr>
              <a:t>몬테카를로</a:t>
            </a:r>
            <a:r>
              <a:rPr lang="en-US" altLang="ko-KR" dirty="0">
                <a:latin typeface="+mn-ea"/>
                <a:ea typeface="+mn-ea"/>
                <a:cs typeface="Times New Roman" panose="02020603050405020304" pitchFamily="18" charset="0"/>
              </a:rPr>
              <a:t>(Monte Carlo)</a:t>
            </a:r>
            <a:r>
              <a:rPr lang="ko-KR" altLang="en-US" dirty="0">
                <a:latin typeface="+mn-ea"/>
                <a:ea typeface="+mn-ea"/>
                <a:cs typeface="Times New Roman" panose="02020603050405020304" pitchFamily="18" charset="0"/>
              </a:rPr>
              <a:t> 시뮬레이션 방법 및 예제</a:t>
            </a:r>
            <a:endParaRPr lang="en-US" altLang="ko-KR" dirty="0">
              <a:latin typeface="+mn-ea"/>
              <a:ea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1122819"/>
      </p:ext>
    </p:extLst>
  </p:cSld>
  <p:clrMapOvr>
    <a:masterClrMapping/>
  </p:clrMapOvr>
  <p:transition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A6CF96-FBC1-E29B-24C9-2C918E7A27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5489DB-3C48-23D4-3A64-558BBD0BD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Noise 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성분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4A7ACCD-A9A7-CA2A-0007-88FAEA1065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latin typeface="+mn-ea"/>
                <a:ea typeface="+mn-ea"/>
              </a:rPr>
              <a:t>전자회로는 신호 처리 중 원하지 않는 신호나 변동으로</a:t>
            </a:r>
            <a:r>
              <a:rPr lang="en-US" altLang="ko-KR" dirty="0">
                <a:latin typeface="+mn-ea"/>
                <a:ea typeface="+mn-ea"/>
              </a:rPr>
              <a:t>, </a:t>
            </a:r>
            <a:r>
              <a:rPr lang="ko-KR" altLang="en-US" dirty="0">
                <a:latin typeface="+mn-ea"/>
                <a:ea typeface="+mn-ea"/>
              </a:rPr>
              <a:t>회로 성능을 저하시키며 정확성과 안정성에 큰 영향을 미침</a:t>
            </a:r>
            <a:endParaRPr lang="en-US" altLang="ko-KR" dirty="0">
              <a:latin typeface="+mn-ea"/>
              <a:ea typeface="+mn-ea"/>
            </a:endParaRPr>
          </a:p>
          <a:p>
            <a:r>
              <a:rPr lang="ko-KR" altLang="en-US" dirty="0">
                <a:latin typeface="+mn-ea"/>
                <a:ea typeface="+mn-ea"/>
              </a:rPr>
              <a:t>일반적으로 </a:t>
            </a:r>
            <a:r>
              <a:rPr lang="en-US" altLang="ko-KR" dirty="0">
                <a:latin typeface="+mn-ea"/>
                <a:ea typeface="+mn-ea"/>
              </a:rPr>
              <a:t>thermal, flicker, shot noise</a:t>
            </a:r>
            <a:r>
              <a:rPr lang="ko-KR" altLang="en-US" dirty="0">
                <a:latin typeface="+mn-ea"/>
                <a:ea typeface="+mn-ea"/>
              </a:rPr>
              <a:t>로 인해 발생</a:t>
            </a:r>
            <a:endParaRPr lang="en-US" altLang="ko-KR" dirty="0">
              <a:latin typeface="+mn-ea"/>
              <a:ea typeface="+mn-ea"/>
            </a:endParaRPr>
          </a:p>
          <a:p>
            <a:r>
              <a:rPr lang="ko-KR" altLang="en-US" sz="1800" dirty="0">
                <a:latin typeface="+mn-ea"/>
                <a:ea typeface="+mn-ea"/>
              </a:rPr>
              <a:t>열 잡음</a:t>
            </a:r>
            <a:r>
              <a:rPr lang="en-US" altLang="ko-KR" sz="1800" dirty="0">
                <a:latin typeface="+mn-ea"/>
                <a:ea typeface="+mn-ea"/>
              </a:rPr>
              <a:t>(thermal noise)</a:t>
            </a:r>
          </a:p>
          <a:p>
            <a:pPr lvl="1"/>
            <a:r>
              <a:rPr lang="ko-KR" altLang="en-US" dirty="0">
                <a:latin typeface="+mn-ea"/>
                <a:ea typeface="+mn-ea"/>
              </a:rPr>
              <a:t>저항성 소자의 내부에서 전자의 무작위 운동에 의해 발생</a:t>
            </a:r>
            <a:endParaRPr lang="en-US" altLang="ko-KR" dirty="0">
              <a:latin typeface="+mn-ea"/>
              <a:ea typeface="+mn-ea"/>
            </a:endParaRPr>
          </a:p>
          <a:p>
            <a:pPr lvl="1"/>
            <a:r>
              <a:rPr lang="ko-KR" altLang="en-US" dirty="0">
                <a:latin typeface="+mn-ea"/>
                <a:ea typeface="+mn-ea"/>
              </a:rPr>
              <a:t>온도에 의존</a:t>
            </a:r>
            <a:endParaRPr lang="en-US" altLang="ko-KR" dirty="0">
              <a:latin typeface="+mn-ea"/>
              <a:ea typeface="+mn-ea"/>
            </a:endParaRPr>
          </a:p>
          <a:p>
            <a:r>
              <a:rPr lang="ko-KR" altLang="en-US" sz="1800" dirty="0" err="1">
                <a:latin typeface="+mn-ea"/>
                <a:ea typeface="+mn-ea"/>
              </a:rPr>
              <a:t>플리커</a:t>
            </a:r>
            <a:r>
              <a:rPr lang="ko-KR" altLang="en-US" sz="1800" dirty="0">
                <a:latin typeface="+mn-ea"/>
                <a:ea typeface="+mn-ea"/>
              </a:rPr>
              <a:t> 잡음</a:t>
            </a:r>
            <a:r>
              <a:rPr lang="en-US" altLang="ko-KR" sz="1800" dirty="0">
                <a:latin typeface="+mn-ea"/>
                <a:ea typeface="+mn-ea"/>
              </a:rPr>
              <a:t>(flicker noise)</a:t>
            </a:r>
          </a:p>
          <a:p>
            <a:pPr lvl="1"/>
            <a:r>
              <a:rPr lang="ko-KR" altLang="en-US" dirty="0">
                <a:latin typeface="+mn-ea"/>
                <a:ea typeface="+mn-ea"/>
              </a:rPr>
              <a:t>반도체 소자에 전류가 흐를 때</a:t>
            </a:r>
            <a:r>
              <a:rPr lang="en-US" altLang="ko-KR" dirty="0">
                <a:latin typeface="+mn-ea"/>
                <a:ea typeface="+mn-ea"/>
              </a:rPr>
              <a:t>, </a:t>
            </a:r>
            <a:r>
              <a:rPr lang="ko-KR" altLang="en-US" dirty="0">
                <a:latin typeface="+mn-ea"/>
                <a:ea typeface="+mn-ea"/>
              </a:rPr>
              <a:t>산화층이나 접합면에서의 불완전한 결합에 의해 발생</a:t>
            </a:r>
            <a:endParaRPr lang="en-US" altLang="ko-KR" dirty="0">
              <a:latin typeface="+mn-ea"/>
              <a:ea typeface="+mn-ea"/>
            </a:endParaRPr>
          </a:p>
          <a:p>
            <a:pPr lvl="1"/>
            <a:r>
              <a:rPr lang="ko-KR" altLang="en-US" dirty="0">
                <a:latin typeface="+mn-ea"/>
                <a:ea typeface="+mn-ea"/>
              </a:rPr>
              <a:t>저주파에서 강하게 나타나며</a:t>
            </a:r>
            <a:r>
              <a:rPr lang="en-US" altLang="ko-KR" dirty="0">
                <a:latin typeface="+mn-ea"/>
                <a:ea typeface="+mn-ea"/>
              </a:rPr>
              <a:t>, </a:t>
            </a:r>
            <a:r>
              <a:rPr lang="ko-KR" altLang="en-US" dirty="0">
                <a:latin typeface="+mn-ea"/>
                <a:ea typeface="+mn-ea"/>
              </a:rPr>
              <a:t>주파수가 증가할수록 잡음 크기가 감소</a:t>
            </a:r>
            <a:endParaRPr lang="en-US" altLang="ko-KR" dirty="0">
              <a:latin typeface="+mn-ea"/>
              <a:ea typeface="+mn-ea"/>
            </a:endParaRPr>
          </a:p>
          <a:p>
            <a:pPr lvl="1"/>
            <a:r>
              <a:rPr lang="en-US" altLang="ko-KR" dirty="0">
                <a:latin typeface="+mn-ea"/>
                <a:ea typeface="+mn-ea"/>
              </a:rPr>
              <a:t>1/f </a:t>
            </a:r>
            <a:r>
              <a:rPr lang="ko-KR" altLang="en-US" dirty="0">
                <a:latin typeface="+mn-ea"/>
                <a:ea typeface="+mn-ea"/>
              </a:rPr>
              <a:t>노이즈라고도 함</a:t>
            </a:r>
            <a:endParaRPr lang="en-US" altLang="ko-KR" dirty="0">
              <a:latin typeface="+mn-ea"/>
              <a:ea typeface="+mn-ea"/>
            </a:endParaRPr>
          </a:p>
          <a:p>
            <a:r>
              <a:rPr lang="ko-KR" altLang="en-US" sz="1800" dirty="0">
                <a:latin typeface="+mn-ea"/>
                <a:ea typeface="+mn-ea"/>
              </a:rPr>
              <a:t>충격 잡음</a:t>
            </a:r>
            <a:r>
              <a:rPr lang="en-US" altLang="ko-KR" sz="1800" dirty="0">
                <a:latin typeface="+mn-ea"/>
                <a:ea typeface="+mn-ea"/>
              </a:rPr>
              <a:t>(shot noise)</a:t>
            </a:r>
          </a:p>
          <a:p>
            <a:pPr lvl="1"/>
            <a:r>
              <a:rPr lang="ko-KR" altLang="en-US" dirty="0">
                <a:latin typeface="+mn-ea"/>
                <a:ea typeface="+mn-ea"/>
              </a:rPr>
              <a:t>전자 또는 정공이 불연속적으로 이동할 때 발생</a:t>
            </a:r>
            <a:endParaRPr lang="en-US" altLang="ko-KR" dirty="0">
              <a:latin typeface="+mn-ea"/>
              <a:ea typeface="+mn-ea"/>
            </a:endParaRPr>
          </a:p>
          <a:p>
            <a:pPr lvl="1"/>
            <a:r>
              <a:rPr lang="ko-KR" altLang="en-US" dirty="0">
                <a:latin typeface="+mn-ea"/>
                <a:ea typeface="+mn-ea"/>
              </a:rPr>
              <a:t>주파수에 관계없이 일정한 크기의 백색 잡음 성분</a:t>
            </a:r>
            <a:endParaRPr lang="en-US" altLang="ko-KR" dirty="0">
              <a:latin typeface="+mn-ea"/>
              <a:ea typeface="+mn-ea"/>
            </a:endParaRPr>
          </a:p>
          <a:p>
            <a:pPr lvl="1"/>
            <a:r>
              <a:rPr lang="ko-KR" altLang="en-US" dirty="0">
                <a:latin typeface="+mn-ea"/>
                <a:ea typeface="+mn-ea"/>
              </a:rPr>
              <a:t>다이오드의 역방향 전류나 트랜지스터의 포화 전류에서 두드러짐</a:t>
            </a:r>
            <a:endParaRPr lang="en-US" altLang="ko-KR" dirty="0">
              <a:latin typeface="+mn-ea"/>
              <a:ea typeface="+mn-ea"/>
            </a:endParaRPr>
          </a:p>
          <a:p>
            <a:r>
              <a:rPr lang="ko-KR" altLang="en-US" sz="1800" dirty="0">
                <a:latin typeface="+mn-ea"/>
                <a:ea typeface="+mn-ea"/>
              </a:rPr>
              <a:t>위상 잡음</a:t>
            </a:r>
            <a:r>
              <a:rPr lang="en-US" altLang="ko-KR" sz="1800" dirty="0">
                <a:latin typeface="+mn-ea"/>
                <a:ea typeface="+mn-ea"/>
              </a:rPr>
              <a:t>(phase noise)</a:t>
            </a:r>
          </a:p>
          <a:p>
            <a:pPr lvl="1"/>
            <a:r>
              <a:rPr lang="ko-KR" altLang="en-US" dirty="0">
                <a:latin typeface="+mn-ea"/>
                <a:ea typeface="+mn-ea"/>
              </a:rPr>
              <a:t>주파수 제어 장치에서 발생하며</a:t>
            </a:r>
            <a:r>
              <a:rPr lang="en-US" altLang="ko-KR" dirty="0">
                <a:latin typeface="+mn-ea"/>
                <a:ea typeface="+mn-ea"/>
              </a:rPr>
              <a:t>, </a:t>
            </a:r>
            <a:r>
              <a:rPr lang="ko-KR" altLang="en-US" dirty="0">
                <a:latin typeface="+mn-ea"/>
                <a:ea typeface="+mn-ea"/>
              </a:rPr>
              <a:t>신호의 위상이 무작위로 변동할 때 발생</a:t>
            </a:r>
            <a:endParaRPr lang="en-US" altLang="ko-KR" dirty="0">
              <a:latin typeface="+mn-ea"/>
              <a:ea typeface="+mn-ea"/>
            </a:endParaRPr>
          </a:p>
          <a:p>
            <a:pPr lvl="1"/>
            <a:r>
              <a:rPr lang="ko-KR" altLang="en-US" dirty="0" err="1">
                <a:latin typeface="+mn-ea"/>
                <a:ea typeface="+mn-ea"/>
              </a:rPr>
              <a:t>지터를</a:t>
            </a:r>
            <a:r>
              <a:rPr lang="ko-KR" altLang="en-US" dirty="0">
                <a:latin typeface="+mn-ea"/>
                <a:ea typeface="+mn-ea"/>
              </a:rPr>
              <a:t> 발생</a:t>
            </a:r>
            <a:endParaRPr lang="en-US" altLang="ko-KR" dirty="0">
              <a:latin typeface="+mn-ea"/>
              <a:ea typeface="+mn-ea"/>
            </a:endParaRPr>
          </a:p>
          <a:p>
            <a:r>
              <a:rPr lang="ko-KR" altLang="en-US" sz="1800" dirty="0">
                <a:latin typeface="+mn-ea"/>
                <a:ea typeface="+mn-ea"/>
              </a:rPr>
              <a:t>전원 잡음</a:t>
            </a:r>
            <a:r>
              <a:rPr lang="en-US" altLang="ko-KR" sz="1800" dirty="0">
                <a:latin typeface="+mn-ea"/>
                <a:ea typeface="+mn-ea"/>
              </a:rPr>
              <a:t>(power supply noise)</a:t>
            </a:r>
          </a:p>
          <a:p>
            <a:pPr lvl="1"/>
            <a:r>
              <a:rPr lang="ko-KR" altLang="en-US" dirty="0">
                <a:latin typeface="+mn-ea"/>
                <a:ea typeface="+mn-ea"/>
              </a:rPr>
              <a:t>전원에서 발생하는 리플 또는 스위치 전압 변동으로 인해 발생</a:t>
            </a:r>
            <a:endParaRPr lang="en-US" altLang="ko-KR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24423232"/>
      </p:ext>
    </p:extLst>
  </p:cSld>
  <p:clrMapOvr>
    <a:masterClrMapping/>
  </p:clrMapOvr>
  <p:transition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7BF15B-6705-39CD-4FA2-C17746BCAD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359C32-C871-7DCB-CA6F-2CEA6A184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Noise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시뮬레이션 방법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7193A23-5F6E-D9F7-948B-28CDC71B95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  <a:ea typeface="+mn-ea"/>
              </a:rPr>
              <a:t>.</a:t>
            </a:r>
            <a:r>
              <a:rPr lang="en-US" altLang="ko-KR" dirty="0" err="1">
                <a:latin typeface="+mn-ea"/>
                <a:ea typeface="+mn-ea"/>
              </a:rPr>
              <a:t>tran</a:t>
            </a:r>
            <a:r>
              <a:rPr lang="en-US" altLang="ko-KR" dirty="0">
                <a:latin typeface="+mn-ea"/>
                <a:ea typeface="+mn-ea"/>
              </a:rPr>
              <a:t> </a:t>
            </a:r>
            <a:r>
              <a:rPr lang="en-US" altLang="ko-KR" dirty="0" err="1">
                <a:latin typeface="+mn-ea"/>
                <a:ea typeface="+mn-ea"/>
              </a:rPr>
              <a:t>tstep</a:t>
            </a:r>
            <a:r>
              <a:rPr lang="en-US" altLang="ko-KR" dirty="0">
                <a:latin typeface="+mn-ea"/>
                <a:ea typeface="+mn-ea"/>
              </a:rPr>
              <a:t> </a:t>
            </a:r>
            <a:r>
              <a:rPr lang="en-US" altLang="ko-KR" dirty="0" err="1">
                <a:latin typeface="+mn-ea"/>
                <a:ea typeface="+mn-ea"/>
              </a:rPr>
              <a:t>tstop</a:t>
            </a:r>
            <a:endParaRPr lang="en-US" altLang="ko-KR" dirty="0">
              <a:latin typeface="+mn-ea"/>
              <a:ea typeface="+mn-ea"/>
            </a:endParaRPr>
          </a:p>
          <a:p>
            <a:r>
              <a:rPr lang="en-US" altLang="ko-KR" sz="1800" dirty="0">
                <a:latin typeface="+mn-ea"/>
                <a:ea typeface="+mn-ea"/>
              </a:rPr>
              <a:t>.</a:t>
            </a:r>
            <a:r>
              <a:rPr lang="en-US" altLang="ko-KR" sz="1800" dirty="0" err="1">
                <a:latin typeface="+mn-ea"/>
                <a:ea typeface="+mn-ea"/>
              </a:rPr>
              <a:t>trannoise</a:t>
            </a:r>
            <a:r>
              <a:rPr lang="en-US" altLang="ko-KR" sz="1800" dirty="0">
                <a:latin typeface="+mn-ea"/>
                <a:ea typeface="+mn-ea"/>
              </a:rPr>
              <a:t> v(</a:t>
            </a:r>
            <a:r>
              <a:rPr lang="ko-KR" altLang="en-US" sz="1800" dirty="0" err="1">
                <a:latin typeface="+mn-ea"/>
                <a:ea typeface="+mn-ea"/>
              </a:rPr>
              <a:t>측정노드</a:t>
            </a:r>
            <a:r>
              <a:rPr lang="en-US" altLang="ko-KR" sz="1800" dirty="0">
                <a:latin typeface="+mn-ea"/>
                <a:ea typeface="+mn-ea"/>
              </a:rPr>
              <a:t>) sweep [monte=</a:t>
            </a:r>
            <a:r>
              <a:rPr lang="ko-KR" altLang="en-US" sz="1800" dirty="0">
                <a:latin typeface="+mn-ea"/>
                <a:ea typeface="+mn-ea"/>
              </a:rPr>
              <a:t>반복횟수</a:t>
            </a:r>
            <a:r>
              <a:rPr lang="en-US" altLang="ko-KR" sz="1800" dirty="0">
                <a:latin typeface="+mn-ea"/>
                <a:ea typeface="+mn-ea"/>
              </a:rPr>
              <a:t>]</a:t>
            </a:r>
            <a:r>
              <a:rPr lang="ko-KR" altLang="en-US" sz="1800" dirty="0">
                <a:latin typeface="+mn-ea"/>
                <a:ea typeface="+mn-ea"/>
              </a:rPr>
              <a:t> </a:t>
            </a:r>
            <a:r>
              <a:rPr lang="en-US" altLang="ko-KR" sz="1800" dirty="0">
                <a:latin typeface="+mn-ea"/>
                <a:ea typeface="+mn-ea"/>
              </a:rPr>
              <a:t>[</a:t>
            </a:r>
            <a:r>
              <a:rPr lang="en-US" altLang="ko-KR" sz="1800" dirty="0" err="1">
                <a:latin typeface="+mn-ea"/>
                <a:ea typeface="+mn-ea"/>
              </a:rPr>
              <a:t>firstrun</a:t>
            </a:r>
            <a:r>
              <a:rPr lang="en-US" altLang="ko-KR" sz="1800" dirty="0">
                <a:latin typeface="+mn-ea"/>
                <a:ea typeface="+mn-ea"/>
              </a:rPr>
              <a:t>=</a:t>
            </a:r>
            <a:r>
              <a:rPr lang="ko-KR" altLang="en-US" sz="1800" dirty="0">
                <a:latin typeface="+mn-ea"/>
                <a:ea typeface="+mn-ea"/>
              </a:rPr>
              <a:t>시작지점</a:t>
            </a:r>
            <a:r>
              <a:rPr lang="en-US" altLang="ko-KR" sz="1800" dirty="0">
                <a:latin typeface="+mn-ea"/>
                <a:ea typeface="+mn-ea"/>
              </a:rPr>
              <a:t>]</a:t>
            </a:r>
            <a:r>
              <a:rPr lang="ko-KR" altLang="en-US" sz="1800" dirty="0">
                <a:latin typeface="+mn-ea"/>
                <a:ea typeface="+mn-ea"/>
              </a:rPr>
              <a:t> </a:t>
            </a:r>
            <a:r>
              <a:rPr lang="en-US" altLang="ko-KR" sz="1800" dirty="0">
                <a:latin typeface="+mn-ea"/>
                <a:ea typeface="+mn-ea"/>
              </a:rPr>
              <a:t>[</a:t>
            </a:r>
            <a:r>
              <a:rPr lang="en-US" altLang="ko-KR" sz="1800" dirty="0" err="1">
                <a:latin typeface="+mn-ea"/>
                <a:ea typeface="+mn-ea"/>
              </a:rPr>
              <a:t>fmin</a:t>
            </a:r>
            <a:r>
              <a:rPr lang="en-US" altLang="ko-KR" sz="1800" dirty="0">
                <a:latin typeface="+mn-ea"/>
                <a:ea typeface="+mn-ea"/>
              </a:rPr>
              <a:t>=</a:t>
            </a:r>
            <a:r>
              <a:rPr lang="ko-KR" altLang="en-US" sz="1800" dirty="0">
                <a:latin typeface="+mn-ea"/>
                <a:ea typeface="+mn-ea"/>
              </a:rPr>
              <a:t>가장 작은</a:t>
            </a:r>
            <a:r>
              <a:rPr lang="ko-KR" altLang="en-US" dirty="0">
                <a:latin typeface="+mn-ea"/>
                <a:ea typeface="+mn-ea"/>
              </a:rPr>
              <a:t> 노이즈 주파수 성분</a:t>
            </a:r>
            <a:r>
              <a:rPr lang="en-US" altLang="ko-KR" dirty="0">
                <a:latin typeface="+mn-ea"/>
                <a:ea typeface="+mn-ea"/>
              </a:rPr>
              <a:t>]</a:t>
            </a:r>
            <a:r>
              <a:rPr lang="ko-KR" altLang="en-US" dirty="0">
                <a:latin typeface="+mn-ea"/>
                <a:ea typeface="+mn-ea"/>
              </a:rPr>
              <a:t> </a:t>
            </a:r>
            <a:r>
              <a:rPr lang="en-US" altLang="ko-KR" dirty="0">
                <a:latin typeface="+mn-ea"/>
                <a:ea typeface="+mn-ea"/>
              </a:rPr>
              <a:t>[fmax = </a:t>
            </a:r>
            <a:r>
              <a:rPr lang="ko-KR" altLang="en-US" dirty="0">
                <a:latin typeface="+mn-ea"/>
                <a:ea typeface="+mn-ea"/>
              </a:rPr>
              <a:t>가장 높은 노이즈 주파수 성분</a:t>
            </a:r>
            <a:r>
              <a:rPr lang="en-US" altLang="ko-KR" dirty="0">
                <a:latin typeface="+mn-ea"/>
                <a:ea typeface="+mn-ea"/>
              </a:rPr>
              <a:t>]</a:t>
            </a:r>
            <a:r>
              <a:rPr lang="ko-KR" altLang="en-US" dirty="0">
                <a:latin typeface="+mn-ea"/>
                <a:ea typeface="+mn-ea"/>
              </a:rPr>
              <a:t> </a:t>
            </a:r>
            <a:r>
              <a:rPr lang="en-US" altLang="ko-KR" dirty="0">
                <a:latin typeface="+mn-ea"/>
                <a:ea typeface="+mn-ea"/>
              </a:rPr>
              <a:t>[scale=noise</a:t>
            </a:r>
            <a:r>
              <a:rPr lang="ko-KR" altLang="en-US" dirty="0">
                <a:latin typeface="+mn-ea"/>
                <a:ea typeface="+mn-ea"/>
              </a:rPr>
              <a:t>를 얼마나 증폭시킬지 결정하는 </a:t>
            </a:r>
            <a:r>
              <a:rPr lang="en-US" altLang="ko-KR" dirty="0">
                <a:latin typeface="+mn-ea"/>
                <a:ea typeface="+mn-ea"/>
              </a:rPr>
              <a:t>factor]</a:t>
            </a:r>
            <a:endParaRPr lang="en-US" altLang="ko-KR" sz="18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528388602"/>
      </p:ext>
    </p:extLst>
  </p:cSld>
  <p:clrMapOvr>
    <a:masterClrMapping/>
  </p:clrMapOvr>
  <p:transition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A6CF96-FBC1-E29B-24C9-2C918E7A27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5489DB-3C48-23D4-3A64-558BBD0BD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Monte Carlo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시뮬레이션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4A7ACCD-A9A7-CA2A-0007-88FAEA1065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  <a:ea typeface="+mn-ea"/>
              </a:rPr>
              <a:t>Monte Carlo </a:t>
            </a:r>
            <a:r>
              <a:rPr lang="ko-KR" altLang="en-US" dirty="0">
                <a:latin typeface="+mn-ea"/>
                <a:ea typeface="+mn-ea"/>
              </a:rPr>
              <a:t>시뮬레이션의 목적</a:t>
            </a:r>
            <a:endParaRPr lang="en-US" altLang="ko-KR" dirty="0">
              <a:latin typeface="+mn-ea"/>
              <a:ea typeface="+mn-ea"/>
            </a:endParaRPr>
          </a:p>
          <a:p>
            <a:pPr lvl="1"/>
            <a:r>
              <a:rPr lang="en-US" altLang="ko-KR" dirty="0">
                <a:latin typeface="+mn-ea"/>
                <a:ea typeface="+mn-ea"/>
              </a:rPr>
              <a:t>Monte Carlo </a:t>
            </a:r>
            <a:r>
              <a:rPr lang="ko-KR" altLang="en-US" dirty="0">
                <a:latin typeface="+mn-ea"/>
                <a:ea typeface="+mn-ea"/>
              </a:rPr>
              <a:t>시뮬레이션은 회로 설계와 분석에서 통계적 변동을 반영하여 회로의 성능을 평가</a:t>
            </a:r>
            <a:endParaRPr lang="en-US" altLang="ko-KR" sz="1800" dirty="0">
              <a:latin typeface="+mn-ea"/>
              <a:ea typeface="+mn-ea"/>
            </a:endParaRPr>
          </a:p>
          <a:p>
            <a:pPr lvl="1"/>
            <a:r>
              <a:rPr lang="ko-KR" altLang="en-US" sz="1800" dirty="0">
                <a:latin typeface="+mn-ea"/>
                <a:ea typeface="+mn-ea"/>
              </a:rPr>
              <a:t>제조 공정에서 발생하는 소자의 파라미터 변화가 회로에 미치는 영향을 예측</a:t>
            </a:r>
            <a:endParaRPr lang="en-US" altLang="ko-KR" sz="1800" dirty="0">
              <a:latin typeface="+mn-ea"/>
              <a:ea typeface="+mn-ea"/>
            </a:endParaRPr>
          </a:p>
          <a:p>
            <a:pPr lvl="1"/>
            <a:r>
              <a:rPr lang="ko-KR" altLang="en-US" sz="1800" dirty="0">
                <a:latin typeface="+mn-ea"/>
                <a:ea typeface="+mn-ea"/>
              </a:rPr>
              <a:t>공정 변동에 의해 발생하는 소자의 물리적 특성을 반영함</a:t>
            </a:r>
            <a:endParaRPr lang="en-US" altLang="ko-KR" sz="1800" dirty="0">
              <a:latin typeface="+mn-ea"/>
              <a:ea typeface="+mn-ea"/>
            </a:endParaRPr>
          </a:p>
          <a:p>
            <a:r>
              <a:rPr lang="en-US" altLang="ko-KR" dirty="0">
                <a:latin typeface="+mn-ea"/>
                <a:ea typeface="+mn-ea"/>
              </a:rPr>
              <a:t>Monte Carlo </a:t>
            </a:r>
            <a:r>
              <a:rPr lang="ko-KR" altLang="en-US" dirty="0">
                <a:latin typeface="+mn-ea"/>
                <a:ea typeface="+mn-ea"/>
              </a:rPr>
              <a:t>시뮬레이션의 기본 원리</a:t>
            </a:r>
            <a:endParaRPr lang="en-US" altLang="ko-KR" dirty="0">
              <a:latin typeface="+mn-ea"/>
              <a:ea typeface="+mn-ea"/>
            </a:endParaRPr>
          </a:p>
          <a:p>
            <a:pPr lvl="1"/>
            <a:r>
              <a:rPr lang="ko-KR" altLang="en-US" sz="1800" dirty="0">
                <a:latin typeface="+mn-ea"/>
                <a:ea typeface="+mn-ea"/>
              </a:rPr>
              <a:t>회로 소자의 파라미터가 정규 분포를 따른다고 가정하고 무작위로 값을 생성</a:t>
            </a:r>
            <a:endParaRPr lang="en-US" altLang="ko-KR" sz="1800" dirty="0">
              <a:latin typeface="+mn-ea"/>
              <a:ea typeface="+mn-ea"/>
            </a:endParaRPr>
          </a:p>
          <a:p>
            <a:pPr lvl="1"/>
            <a:r>
              <a:rPr lang="ko-KR" altLang="en-US" sz="1800" dirty="0">
                <a:latin typeface="+mn-ea"/>
                <a:ea typeface="+mn-ea"/>
              </a:rPr>
              <a:t>반복된 시뮬레이션을 통해 통계적 결과를 수집</a:t>
            </a:r>
            <a:endParaRPr lang="en-US" altLang="ko-KR" sz="1800" dirty="0">
              <a:latin typeface="+mn-ea"/>
              <a:ea typeface="+mn-ea"/>
            </a:endParaRPr>
          </a:p>
          <a:p>
            <a:pPr lvl="1"/>
            <a:r>
              <a:rPr lang="ko-KR" altLang="en-US" sz="1800" dirty="0">
                <a:latin typeface="+mn-ea"/>
                <a:ea typeface="+mn-ea"/>
              </a:rPr>
              <a:t>회로의 성능 지표가 통계적 분포에 따라 어떻게 변화하는지 분석</a:t>
            </a:r>
            <a:endParaRPr lang="en-US" altLang="ko-KR" sz="18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92139788"/>
      </p:ext>
    </p:extLst>
  </p:cSld>
  <p:clrMapOvr>
    <a:masterClrMapping/>
  </p:clrMapOvr>
  <p:transition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F38FE8-79B5-F74C-E166-A947697E48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5A71EA-10F7-B4E7-B855-3996555E6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Monte Carlo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시뮬레이션 방법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434F228-2740-9264-5A55-F5E2DDB039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  <a:ea typeface="+mn-ea"/>
              </a:rPr>
              <a:t>.</a:t>
            </a:r>
            <a:r>
              <a:rPr lang="en-US" altLang="ko-KR" dirty="0" err="1">
                <a:latin typeface="+mn-ea"/>
                <a:ea typeface="+mn-ea"/>
              </a:rPr>
              <a:t>tran</a:t>
            </a:r>
            <a:r>
              <a:rPr lang="en-US" altLang="ko-KR" dirty="0">
                <a:latin typeface="+mn-ea"/>
                <a:ea typeface="+mn-ea"/>
              </a:rPr>
              <a:t> </a:t>
            </a:r>
            <a:r>
              <a:rPr lang="en-US" altLang="ko-KR" dirty="0" err="1">
                <a:latin typeface="+mn-ea"/>
                <a:ea typeface="+mn-ea"/>
              </a:rPr>
              <a:t>tstep</a:t>
            </a:r>
            <a:r>
              <a:rPr lang="en-US" altLang="ko-KR" dirty="0">
                <a:latin typeface="+mn-ea"/>
                <a:ea typeface="+mn-ea"/>
              </a:rPr>
              <a:t> </a:t>
            </a:r>
            <a:r>
              <a:rPr lang="en-US" altLang="ko-KR" dirty="0" err="1">
                <a:latin typeface="+mn-ea"/>
                <a:ea typeface="+mn-ea"/>
              </a:rPr>
              <a:t>tstop</a:t>
            </a:r>
            <a:endParaRPr lang="en-US" altLang="ko-KR" dirty="0">
              <a:latin typeface="+mn-ea"/>
              <a:ea typeface="+mn-ea"/>
            </a:endParaRPr>
          </a:p>
          <a:p>
            <a:r>
              <a:rPr lang="en-US" altLang="ko-KR" dirty="0">
                <a:latin typeface="+mn-ea"/>
                <a:ea typeface="+mn-ea"/>
              </a:rPr>
              <a:t>+</a:t>
            </a:r>
            <a:r>
              <a:rPr lang="en-US" altLang="ko-KR" sz="1800" dirty="0">
                <a:latin typeface="+mn-ea"/>
                <a:ea typeface="+mn-ea"/>
              </a:rPr>
              <a:t>sweep [monte=</a:t>
            </a:r>
            <a:r>
              <a:rPr lang="ko-KR" altLang="en-US" sz="1800" dirty="0">
                <a:latin typeface="+mn-ea"/>
                <a:ea typeface="+mn-ea"/>
              </a:rPr>
              <a:t>반복횟수</a:t>
            </a:r>
            <a:r>
              <a:rPr lang="en-US" altLang="ko-KR" sz="1800" dirty="0">
                <a:latin typeface="+mn-ea"/>
                <a:ea typeface="+mn-ea"/>
              </a:rPr>
              <a:t>]</a:t>
            </a:r>
            <a:r>
              <a:rPr lang="ko-KR" altLang="en-US" sz="1800" dirty="0">
                <a:latin typeface="+mn-ea"/>
                <a:ea typeface="+mn-ea"/>
              </a:rPr>
              <a:t> </a:t>
            </a:r>
            <a:r>
              <a:rPr lang="en-US" altLang="ko-KR" sz="1800" dirty="0">
                <a:latin typeface="+mn-ea"/>
                <a:ea typeface="+mn-ea"/>
              </a:rPr>
              <a:t>[</a:t>
            </a:r>
            <a:r>
              <a:rPr lang="en-US" altLang="ko-KR" sz="1800" dirty="0" err="1">
                <a:latin typeface="+mn-ea"/>
                <a:ea typeface="+mn-ea"/>
              </a:rPr>
              <a:t>firstrun</a:t>
            </a:r>
            <a:r>
              <a:rPr lang="en-US" altLang="ko-KR" sz="1800" dirty="0">
                <a:latin typeface="+mn-ea"/>
                <a:ea typeface="+mn-ea"/>
              </a:rPr>
              <a:t>=</a:t>
            </a:r>
            <a:r>
              <a:rPr lang="ko-KR" altLang="en-US" sz="1800" dirty="0">
                <a:latin typeface="+mn-ea"/>
                <a:ea typeface="+mn-ea"/>
              </a:rPr>
              <a:t>시작지점</a:t>
            </a:r>
            <a:r>
              <a:rPr lang="en-US" altLang="ko-KR" sz="1800" dirty="0">
                <a:latin typeface="+mn-ea"/>
                <a:ea typeface="+mn-ea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74783827"/>
      </p:ext>
    </p:extLst>
  </p:cSld>
  <p:clrMapOvr>
    <a:masterClrMapping/>
  </p:clrMapOvr>
  <p:transition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A6CF96-FBC1-E29B-24C9-2C918E7A27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5489DB-3C48-23D4-3A64-558BBD0BD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Inverter simulation 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예제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4A7ACCD-A9A7-CA2A-0007-88FAEA1065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  <a:ea typeface="+mn-ea"/>
              </a:rPr>
              <a:t>PMOS : </a:t>
            </a:r>
            <a:r>
              <a:rPr lang="en-US" altLang="ko-KR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  <a:cs typeface="Times New Roman" panose="02020603050405020304" pitchFamily="18" charset="0"/>
              </a:rPr>
              <a:t>l=28nm,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+mn-ea"/>
                <a:cs typeface="Times New Roman" panose="02020603050405020304" pitchFamily="18" charset="0"/>
              </a:rPr>
              <a:t> w=400nm</a:t>
            </a:r>
            <a:r>
              <a:rPr lang="en-US" altLang="ko-KR" dirty="0">
                <a:latin typeface="+mn-ea"/>
                <a:ea typeface="+mn-ea"/>
              </a:rPr>
              <a:t>, NMOS : </a:t>
            </a:r>
            <a:r>
              <a:rPr lang="en-US" altLang="ko-KR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  <a:cs typeface="Times New Roman" panose="02020603050405020304" pitchFamily="18" charset="0"/>
              </a:rPr>
              <a:t>l=28nm,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+mn-ea"/>
                <a:cs typeface="Times New Roman" panose="02020603050405020304" pitchFamily="18" charset="0"/>
              </a:rPr>
              <a:t> w=200nm</a:t>
            </a:r>
            <a:r>
              <a:rPr lang="en-US" altLang="ko-KR" dirty="0">
                <a:latin typeface="+mn-ea"/>
                <a:ea typeface="+mn-ea"/>
              </a:rPr>
              <a:t> </a:t>
            </a:r>
            <a:r>
              <a:rPr lang="ko-KR" altLang="en-US" dirty="0">
                <a:latin typeface="+mn-ea"/>
                <a:ea typeface="+mn-ea"/>
              </a:rPr>
              <a:t>일 때</a:t>
            </a:r>
            <a:r>
              <a:rPr lang="en-US" altLang="ko-KR" dirty="0">
                <a:latin typeface="+mn-ea"/>
                <a:ea typeface="+mn-ea"/>
              </a:rPr>
              <a:t>,</a:t>
            </a:r>
          </a:p>
          <a:p>
            <a:pPr lvl="1"/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Times New Roman" panose="02020603050405020304" pitchFamily="18" charset="0"/>
              </a:rPr>
              <a:t>노이즈 시뮬레이션을 </a:t>
            </a:r>
            <a:r>
              <a:rPr lang="ko-KR" altLang="en-US" sz="1800" dirty="0" err="1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Times New Roman" panose="02020603050405020304" pitchFamily="18" charset="0"/>
              </a:rPr>
              <a:t>수행하시오</a:t>
            </a: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Times New Roman" panose="02020603050405020304" pitchFamily="18" charset="0"/>
              </a:rPr>
              <a:t>.</a:t>
            </a:r>
            <a:endParaRPr lang="en-US" altLang="ko-KR" sz="1800" b="0" i="0" dirty="0">
              <a:solidFill>
                <a:schemeClr val="bg1">
                  <a:lumMod val="50000"/>
                </a:schemeClr>
              </a:solidFill>
              <a:effectLst/>
              <a:latin typeface="+mn-ea"/>
              <a:ea typeface="+mn-ea"/>
              <a:cs typeface="Times New Roman" panose="02020603050405020304" pitchFamily="18" charset="0"/>
            </a:endParaRPr>
          </a:p>
          <a:p>
            <a:pPr lvl="1"/>
            <a:r>
              <a:rPr lang="ko-KR" alt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  <a:cs typeface="Times New Roman" panose="02020603050405020304" pitchFamily="18" charset="0"/>
              </a:rPr>
              <a:t>몬테카를로 시뮬레이션을 </a:t>
            </a:r>
            <a:r>
              <a:rPr lang="ko-KR" altLang="en-US" sz="18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  <a:cs typeface="Times New Roman" panose="02020603050405020304" pitchFamily="18" charset="0"/>
              </a:rPr>
              <a:t>수행하시오</a:t>
            </a:r>
            <a:r>
              <a:rPr lang="en-US" altLang="ko-KR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  <a:cs typeface="Times New Roman" panose="02020603050405020304" pitchFamily="18" charset="0"/>
              </a:rPr>
              <a:t>.</a:t>
            </a:r>
            <a:endParaRPr lang="en-US" altLang="ko-KR" sz="1800" dirty="0">
              <a:latin typeface="+mn-ea"/>
              <a:ea typeface="+mn-ea"/>
            </a:endParaRPr>
          </a:p>
          <a:p>
            <a:pPr lvl="1"/>
            <a:endParaRPr lang="en-US" altLang="ko-KR" sz="1800" dirty="0">
              <a:latin typeface="+mn-ea"/>
              <a:ea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696FF0F-BD07-955D-A13A-E381C11518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3035" y="2971800"/>
            <a:ext cx="4480468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084809"/>
      </p:ext>
    </p:extLst>
  </p:cSld>
  <p:clrMapOvr>
    <a:masterClrMapping/>
  </p:clrMapOvr>
  <p:transition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9BA651-2758-8E3F-D87B-567518B7F1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C1D859-A44F-FC63-2FE3-0CA3E964C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Noise simulation 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예제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CDBE5FA-25AD-7285-53B5-10E501A568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ea typeface="Dotum" panose="020B0600000101010101" pitchFamily="34" charset="-127"/>
              </a:rPr>
              <a:t>N</a:t>
            </a:r>
            <a:r>
              <a:rPr lang="en-US" altLang="ko-KR" sz="1800" b="0" i="0" dirty="0">
                <a:solidFill>
                  <a:schemeClr val="bg1">
                    <a:lumMod val="50000"/>
                  </a:schemeClr>
                </a:solidFill>
                <a:effectLst/>
                <a:ea typeface="Dotum" panose="020B0600000101010101" pitchFamily="34" charset="-127"/>
              </a:rPr>
              <a:t>oise simulation testbench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EFF81C2-EE17-B9BC-1AD6-125B582796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7547" y="1347788"/>
            <a:ext cx="4228905" cy="5205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092001"/>
      </p:ext>
    </p:extLst>
  </p:cSld>
  <p:clrMapOvr>
    <a:masterClrMapping/>
  </p:clrMapOvr>
  <p:transition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9BA651-2758-8E3F-D87B-567518B7F1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C1D859-A44F-FC63-2FE3-0CA3E964C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Noise simulation 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예제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CDBE5FA-25AD-7285-53B5-10E501A568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1800" b="0" i="0" dirty="0">
                <a:solidFill>
                  <a:schemeClr val="bg1">
                    <a:lumMod val="50000"/>
                  </a:schemeClr>
                </a:solidFill>
                <a:effectLst/>
                <a:ea typeface="Dotum" panose="020B0600000101010101" pitchFamily="34" charset="-127"/>
              </a:rPr>
              <a:t>.noise simulation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ea typeface="Dotum" panose="020B0600000101010101" pitchFamily="34" charset="-127"/>
              </a:rPr>
              <a:t>result</a:t>
            </a:r>
            <a:endParaRPr lang="en-US" altLang="ko-KR" sz="1800" b="0" i="0" dirty="0">
              <a:solidFill>
                <a:schemeClr val="bg1">
                  <a:lumMod val="50000"/>
                </a:schemeClr>
              </a:solidFill>
              <a:effectLst/>
              <a:ea typeface="Dotum" panose="020B060000010101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7EC443C-075D-0313-3519-CB0D404183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8442"/>
            <a:ext cx="9144000" cy="4202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828296"/>
      </p:ext>
    </p:extLst>
  </p:cSld>
  <p:clrMapOvr>
    <a:masterClrMapping/>
  </p:clrMapOvr>
  <p:transition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52C169-9A3F-DDBC-F665-1FE20E94FD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EEB49A-AE90-945A-7A63-2E98B5A5C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Monte Carlo simulation 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예제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8DEA7BD-5274-E552-79EC-B04F347036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ea typeface="Dotum" panose="020B0600000101010101" pitchFamily="34" charset="-127"/>
              </a:rPr>
              <a:t>Monte Carlo</a:t>
            </a:r>
            <a:r>
              <a:rPr lang="en-US" altLang="ko-KR" sz="1800" b="0" i="0" dirty="0">
                <a:solidFill>
                  <a:schemeClr val="bg1">
                    <a:lumMod val="50000"/>
                  </a:schemeClr>
                </a:solidFill>
                <a:effectLst/>
                <a:ea typeface="Dotum" panose="020B0600000101010101" pitchFamily="34" charset="-127"/>
              </a:rPr>
              <a:t> simulation testbench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C1E062D-3520-9D6C-C36E-0C713E4846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9669" y="1308976"/>
            <a:ext cx="4267200" cy="5291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795080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2FBCEA-AB15-B1D6-E76E-88ECD340EA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E7C20E-F828-0694-500E-35AFEF1853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아날로그 설계 도구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(EDA)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9E4A558-59EB-0844-8204-2BF43BD205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1800" dirty="0">
                <a:latin typeface="+mn-ea"/>
                <a:ea typeface="+mn-ea"/>
              </a:rPr>
              <a:t>Netlist, Testbench </a:t>
            </a:r>
            <a:r>
              <a:rPr lang="ko-KR" altLang="en-US" sz="1800" dirty="0">
                <a:latin typeface="+mn-ea"/>
                <a:ea typeface="+mn-ea"/>
              </a:rPr>
              <a:t>파일 등을 구성을 해 놓아야</a:t>
            </a:r>
            <a:r>
              <a:rPr lang="en-US" altLang="ko-KR" sz="1800" dirty="0">
                <a:latin typeface="+mn-ea"/>
                <a:ea typeface="+mn-ea"/>
              </a:rPr>
              <a:t> HSPICE</a:t>
            </a:r>
            <a:r>
              <a:rPr lang="ko-KR" altLang="en-US" sz="1800" dirty="0">
                <a:latin typeface="+mn-ea"/>
                <a:ea typeface="+mn-ea"/>
              </a:rPr>
              <a:t>를 이용하여 시뮬레이션을 돌릴 수 있음</a:t>
            </a:r>
            <a:endParaRPr lang="en-US" altLang="ko-KR" sz="1800" dirty="0">
              <a:latin typeface="+mn-ea"/>
              <a:ea typeface="+mn-ea"/>
            </a:endParaRPr>
          </a:p>
          <a:p>
            <a:r>
              <a:rPr lang="ko-KR" altLang="en-US" dirty="0">
                <a:latin typeface="+mn-ea"/>
                <a:ea typeface="+mn-ea"/>
              </a:rPr>
              <a:t>결과는 생성되는 파일을 통해 텍스트 형식이나 파형 뷰어를 통해 확인할 수 있음</a:t>
            </a:r>
            <a:endParaRPr lang="en-US" altLang="ko-KR" sz="1800" dirty="0">
              <a:latin typeface="+mn-ea"/>
              <a:ea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284328C-FC71-4983-1E89-D6C186D816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455" y="1828800"/>
            <a:ext cx="8331628" cy="3873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832952"/>
      </p:ext>
    </p:extLst>
  </p:cSld>
  <p:clrMapOvr>
    <a:masterClrMapping/>
  </p:clrMapOvr>
  <p:transition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805D96-77F2-108A-3ADA-385A37BBA7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9F08D0-D9AA-1918-3993-C50003A9E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Monte Carlo simulation 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예제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57396AF-56E4-FAE5-981B-8AD084870A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ea typeface="Dotum" panose="020B0600000101010101" pitchFamily="34" charset="-127"/>
              </a:rPr>
              <a:t>Monte Carlo</a:t>
            </a:r>
            <a:r>
              <a:rPr lang="en-US" altLang="ko-KR" sz="1800" b="0" i="0" dirty="0">
                <a:solidFill>
                  <a:schemeClr val="bg1">
                    <a:lumMod val="50000"/>
                  </a:schemeClr>
                </a:solidFill>
                <a:effectLst/>
                <a:ea typeface="Dotum" panose="020B0600000101010101" pitchFamily="34" charset="-127"/>
              </a:rPr>
              <a:t> simulation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ea typeface="Dotum" panose="020B0600000101010101" pitchFamily="34" charset="-127"/>
              </a:rPr>
              <a:t>result</a:t>
            </a:r>
            <a:endParaRPr lang="en-US" altLang="ko-KR" sz="1800" b="0" i="0" dirty="0">
              <a:solidFill>
                <a:schemeClr val="bg1">
                  <a:lumMod val="50000"/>
                </a:schemeClr>
              </a:solidFill>
              <a:effectLst/>
              <a:ea typeface="Dotum" panose="020B0600000101010101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2B0B2EA-EF92-7ED1-51B6-4F848DBAC0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6400"/>
            <a:ext cx="9144000" cy="4200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019143"/>
      </p:ext>
    </p:extLst>
  </p:cSld>
  <p:clrMapOvr>
    <a:masterClrMapping/>
  </p:clrMapOvr>
  <p:transition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" y="2570163"/>
            <a:ext cx="8839200" cy="3068637"/>
          </a:xfrm>
        </p:spPr>
        <p:txBody>
          <a:bodyPr/>
          <a:lstStyle/>
          <a:p>
            <a:r>
              <a:rPr lang="en-US" altLang="ko-KR" sz="4000" spc="-70" dirty="0">
                <a:latin typeface="Times New Roman" panose="02020603050405020304" pitchFamily="18" charset="0"/>
                <a:ea typeface="함초롬돋움" panose="020B0604000101010101" pitchFamily="50" charset="-127"/>
                <a:cs typeface="Times New Roman" panose="02020603050405020304" pitchFamily="18" charset="0"/>
              </a:rPr>
              <a:t>Synopsys HSPICE </a:t>
            </a:r>
            <a:r>
              <a:rPr lang="ko-KR" altLang="en-US" sz="4000" spc="-70" dirty="0">
                <a:latin typeface="Times New Roman" panose="02020603050405020304" pitchFamily="18" charset="0"/>
                <a:ea typeface="함초롬돋움" panose="020B0604000101010101" pitchFamily="50" charset="-127"/>
                <a:cs typeface="Times New Roman" panose="02020603050405020304" pitchFamily="18" charset="0"/>
              </a:rPr>
              <a:t>활용법</a:t>
            </a:r>
            <a:br>
              <a:rPr lang="en-US" altLang="ko-KR" sz="4000" spc="-70" dirty="0">
                <a:latin typeface="Times New Roman" panose="02020603050405020304" pitchFamily="18" charset="0"/>
                <a:ea typeface="함초롬돋움" panose="020B0604000101010101" pitchFamily="50" charset="-127"/>
                <a:cs typeface="Times New Roman" panose="02020603050405020304" pitchFamily="18" charset="0"/>
              </a:rPr>
            </a:br>
            <a:r>
              <a:rPr lang="en-US" altLang="ko-KR" sz="4000" spc="-70" dirty="0">
                <a:latin typeface="Times New Roman" panose="02020603050405020304" pitchFamily="18" charset="0"/>
                <a:ea typeface="함초롬돋움" panose="020B0604000101010101" pitchFamily="50" charset="-127"/>
                <a:cs typeface="Times New Roman" panose="02020603050405020304" pitchFamily="18" charset="0"/>
              </a:rPr>
              <a:t>5</a:t>
            </a:r>
            <a:r>
              <a:rPr lang="ko-KR" altLang="en-US" sz="4000" spc="-70" dirty="0">
                <a:latin typeface="Times New Roman" panose="02020603050405020304" pitchFamily="18" charset="0"/>
                <a:ea typeface="함초롬돋움" panose="020B0604000101010101" pitchFamily="50" charset="-127"/>
                <a:cs typeface="Times New Roman" panose="02020603050405020304" pitchFamily="18" charset="0"/>
              </a:rPr>
              <a:t>강</a:t>
            </a:r>
            <a:br>
              <a:rPr lang="en-US" altLang="ko-KR" sz="4000" kern="0" spc="-7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함초롬돋움" panose="020B0604000101010101" pitchFamily="50" charset="-127"/>
                <a:cs typeface="Times New Roman" panose="02020603050405020304" pitchFamily="18" charset="0"/>
              </a:rPr>
            </a:br>
            <a:br>
              <a:rPr lang="en-US" altLang="ko-KR" sz="4000" kern="0" spc="-7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함초롬돋움" panose="020B0604000101010101" pitchFamily="50" charset="-127"/>
                <a:cs typeface="Times New Roman" panose="02020603050405020304" pitchFamily="18" charset="0"/>
              </a:rPr>
            </a:br>
            <a:b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143000" y="4223189"/>
            <a:ext cx="6858000" cy="1600200"/>
          </a:xfrm>
        </p:spPr>
        <p:txBody>
          <a:bodyPr/>
          <a:lstStyle/>
          <a:p>
            <a:r>
              <a:rPr lang="ko-KR" altLang="en-US" sz="2800" b="1" spc="-70" dirty="0" err="1">
                <a:latin typeface="Times New Roman" panose="02020603050405020304" pitchFamily="18" charset="0"/>
                <a:ea typeface="함초롬돋움" panose="020B0604000101010101" pitchFamily="50" charset="-127"/>
                <a:cs typeface="Times New Roman" panose="02020603050405020304" pitchFamily="18" charset="0"/>
              </a:rPr>
              <a:t>계찬호</a:t>
            </a:r>
            <a:endParaRPr lang="en-US" altLang="ko-KR" sz="2800" b="1" spc="-70" dirty="0">
              <a:latin typeface="Times New Roman" panose="02020603050405020304" pitchFamily="18" charset="0"/>
              <a:ea typeface="함초롬돋움" panose="020B0604000101010101" pitchFamily="50" charset="-127"/>
              <a:cs typeface="Times New Roman" panose="02020603050405020304" pitchFamily="18" charset="0"/>
            </a:endParaRPr>
          </a:p>
          <a:p>
            <a:r>
              <a:rPr lang="en-US" altLang="ko-KR" sz="2800" b="1" spc="-70" dirty="0">
                <a:latin typeface="Times New Roman" panose="02020603050405020304" pitchFamily="18" charset="0"/>
                <a:ea typeface="함초롬돋움" panose="020B0604000101010101" pitchFamily="50" charset="-127"/>
                <a:cs typeface="Times New Roman" panose="02020603050405020304" pitchFamily="18" charset="0"/>
              </a:rPr>
              <a:t>2024.09.30</a:t>
            </a:r>
          </a:p>
        </p:txBody>
      </p:sp>
    </p:spTree>
    <p:extLst>
      <p:ext uri="{BB962C8B-B14F-4D97-AF65-F5344CB8AC3E}">
        <p14:creationId xmlns:p14="http://schemas.microsoft.com/office/powerpoint/2010/main" val="223031806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0042E9-2D20-7508-28FD-A77628EA5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Contents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28ABB3D-F545-A908-CD8C-174842B16C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  <a:ea typeface="+mn-ea"/>
                <a:cs typeface="Times New Roman" panose="02020603050405020304" pitchFamily="18" charset="0"/>
              </a:rPr>
              <a:t>Logic gate</a:t>
            </a:r>
          </a:p>
          <a:p>
            <a:pPr lvl="1"/>
            <a:r>
              <a:rPr lang="en-US" altLang="ko-KR" dirty="0">
                <a:latin typeface="+mn-ea"/>
                <a:ea typeface="+mn-ea"/>
                <a:cs typeface="Times New Roman" panose="02020603050405020304" pitchFamily="18" charset="0"/>
              </a:rPr>
              <a:t>NAND, NOR, XOR</a:t>
            </a:r>
          </a:p>
          <a:p>
            <a:r>
              <a:rPr lang="en-US" altLang="ko-KR" dirty="0">
                <a:latin typeface="+mn-ea"/>
                <a:ea typeface="+mn-ea"/>
                <a:cs typeface="Times New Roman" panose="02020603050405020304" pitchFamily="18" charset="0"/>
              </a:rPr>
              <a:t>Basic circuits</a:t>
            </a:r>
          </a:p>
          <a:p>
            <a:pPr lvl="1"/>
            <a:r>
              <a:rPr lang="en-US" altLang="ko-KR" dirty="0">
                <a:latin typeface="+mn-ea"/>
                <a:ea typeface="+mn-ea"/>
                <a:cs typeface="Times New Roman" panose="02020603050405020304" pitchFamily="18" charset="0"/>
              </a:rPr>
              <a:t>Transmission gate</a:t>
            </a:r>
          </a:p>
          <a:p>
            <a:pPr lvl="1"/>
            <a:r>
              <a:rPr lang="en-US" altLang="ko-KR" dirty="0">
                <a:latin typeface="+mn-ea"/>
                <a:ea typeface="+mn-ea"/>
                <a:cs typeface="Times New Roman" panose="02020603050405020304" pitchFamily="18" charset="0"/>
              </a:rPr>
              <a:t>D Flip-Flop</a:t>
            </a:r>
          </a:p>
        </p:txBody>
      </p:sp>
    </p:spTree>
    <p:extLst>
      <p:ext uri="{BB962C8B-B14F-4D97-AF65-F5344CB8AC3E}">
        <p14:creationId xmlns:p14="http://schemas.microsoft.com/office/powerpoint/2010/main" val="3829926566"/>
      </p:ext>
    </p:extLst>
  </p:cSld>
  <p:clrMapOvr>
    <a:masterClrMapping/>
  </p:clrMapOvr>
  <p:transition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7534AE-761C-FFB6-5CDF-1D5DB28DB9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11D716-E744-FAED-F7A4-81AE2CC15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NAND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D7A25BB-E01D-270C-F3E2-7B4272A7A4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890" y="1010728"/>
            <a:ext cx="4402288" cy="497681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FFA58EC-4451-DD11-2B51-EA7AAB3CF3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4042" y="1066800"/>
            <a:ext cx="4525901" cy="4922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055301"/>
      </p:ext>
    </p:extLst>
  </p:cSld>
  <p:clrMapOvr>
    <a:masterClrMapping/>
  </p:clrMapOvr>
  <p:transition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7DAF3C-519A-D84A-BA00-2BC4CDD1ED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FF0846-EA0D-598A-3DB4-634ABCB95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NAND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A0A6A76-F822-2B6B-8BE6-5AA4E1256E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  <a:ea typeface="+mn-ea"/>
                <a:cs typeface="Times New Roman" panose="02020603050405020304" pitchFamily="18" charset="0"/>
              </a:rPr>
              <a:t>Schematic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4ECEC8D-43E7-36E3-D80A-30E30F79F4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65376"/>
            <a:ext cx="9144000" cy="3127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072260"/>
      </p:ext>
    </p:extLst>
  </p:cSld>
  <p:clrMapOvr>
    <a:masterClrMapping/>
  </p:clrMapOvr>
  <p:transition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23CB26-7091-003E-0E75-26F5F9D83D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9BC392-886E-41F4-9865-76DED5066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NAND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1D44280-4E2D-A94D-E30F-637E006385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  <a:ea typeface="+mn-ea"/>
                <a:cs typeface="Times New Roman" panose="02020603050405020304" pitchFamily="18" charset="0"/>
              </a:rPr>
              <a:t>Functional</a:t>
            </a:r>
          </a:p>
          <a:p>
            <a:pPr lvl="1"/>
            <a:r>
              <a:rPr lang="en-US" altLang="ko-KR" dirty="0">
                <a:latin typeface="+mn-ea"/>
                <a:ea typeface="+mn-ea"/>
                <a:cs typeface="Times New Roman" panose="02020603050405020304" pitchFamily="18" charset="0"/>
              </a:rPr>
              <a:t>A, B pulse </a:t>
            </a:r>
            <a:r>
              <a:rPr lang="ko-KR" altLang="en-US" dirty="0">
                <a:latin typeface="+mn-ea"/>
                <a:ea typeface="+mn-ea"/>
                <a:cs typeface="Times New Roman" panose="02020603050405020304" pitchFamily="18" charset="0"/>
              </a:rPr>
              <a:t>인가</a:t>
            </a:r>
            <a:endParaRPr lang="en-US" altLang="ko-KR" dirty="0"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4FA7F28-D926-A788-6271-05876D448B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731" y="1706137"/>
            <a:ext cx="9144000" cy="4237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621635"/>
      </p:ext>
    </p:extLst>
  </p:cSld>
  <p:clrMapOvr>
    <a:masterClrMapping/>
  </p:clrMapOvr>
  <p:transition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EF98A2-4417-13C2-DA1F-B5DA664104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2FA730-CBBB-7A18-8FC8-79D6F03E09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NOR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44921A3-A8F7-917D-EEC9-A20A730368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014" y="1295400"/>
            <a:ext cx="4217500" cy="473868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8C4EF83-2534-36FB-CF0C-60CDCE730B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5514" y="1295400"/>
            <a:ext cx="4685903" cy="4993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114115"/>
      </p:ext>
    </p:extLst>
  </p:cSld>
  <p:clrMapOvr>
    <a:masterClrMapping/>
  </p:clrMapOvr>
  <p:transition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BDE753-89ED-B7A5-175D-1682CBDA38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EC8F31-CE1F-33B6-21DD-BDC7BEBF3F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NOR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A8F0ABF-8EB2-F69E-FF0E-AD6EF8B2BC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  <a:ea typeface="+mn-ea"/>
                <a:cs typeface="Times New Roman" panose="02020603050405020304" pitchFamily="18" charset="0"/>
              </a:rPr>
              <a:t>Schematic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7F99D80-B208-98E1-98FB-505696DA1F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94144"/>
            <a:ext cx="9144000" cy="3269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823898"/>
      </p:ext>
    </p:extLst>
  </p:cSld>
  <p:clrMapOvr>
    <a:masterClrMapping/>
  </p:clrMapOvr>
  <p:transition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D8CEA4-8F65-14EF-0069-E771F60F2B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AC0902-9084-2168-3926-7E426BB0C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NOR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2E069DE-F149-C3B1-684E-9616F9780A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  <a:ea typeface="+mn-ea"/>
                <a:cs typeface="Times New Roman" panose="02020603050405020304" pitchFamily="18" charset="0"/>
              </a:rPr>
              <a:t>Functional</a:t>
            </a:r>
          </a:p>
          <a:p>
            <a:pPr lvl="1"/>
            <a:r>
              <a:rPr lang="en-US" altLang="ko-KR" dirty="0">
                <a:latin typeface="+mn-ea"/>
                <a:ea typeface="+mn-ea"/>
                <a:cs typeface="Times New Roman" panose="02020603050405020304" pitchFamily="18" charset="0"/>
              </a:rPr>
              <a:t>A, B pulse </a:t>
            </a:r>
            <a:r>
              <a:rPr lang="ko-KR" altLang="en-US" dirty="0">
                <a:latin typeface="+mn-ea"/>
                <a:ea typeface="+mn-ea"/>
                <a:cs typeface="Times New Roman" panose="02020603050405020304" pitchFamily="18" charset="0"/>
              </a:rPr>
              <a:t>인가</a:t>
            </a:r>
            <a:endParaRPr lang="en-US" altLang="ko-KR" dirty="0"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848AC26-545A-73B6-E0B3-EF603F431F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731" y="1755381"/>
            <a:ext cx="9144000" cy="4188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740089"/>
      </p:ext>
    </p:extLst>
  </p:cSld>
  <p:clrMapOvr>
    <a:masterClrMapping/>
  </p:clrMapOvr>
  <p:transition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EEAC8B-234F-5CB2-A462-303BD5529D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FADF4D-CEA8-BD0F-0FE5-6023CBC0CB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XOR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E17DC59-BD72-D6DC-A444-030085DDEA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9400"/>
            <a:ext cx="9144000" cy="475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106979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0042E9-2D20-7508-28FD-A77628EA5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HSPICE 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실행 방법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28ABB3D-F545-A908-CD8C-174842B16C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  <a:ea typeface="+mn-ea"/>
                <a:cs typeface="Times New Roman" panose="02020603050405020304" pitchFamily="18" charset="0"/>
              </a:rPr>
              <a:t>HSPICE</a:t>
            </a:r>
            <a:r>
              <a:rPr lang="ko-KR" altLang="en-US" dirty="0">
                <a:latin typeface="+mn-ea"/>
                <a:ea typeface="+mn-ea"/>
                <a:cs typeface="Times New Roman" panose="02020603050405020304" pitchFamily="18" charset="0"/>
              </a:rPr>
              <a:t>는 주로 리눅스 </a:t>
            </a:r>
            <a:r>
              <a:rPr lang="ko-KR" altLang="en-US" dirty="0" err="1">
                <a:latin typeface="+mn-ea"/>
                <a:ea typeface="+mn-ea"/>
                <a:cs typeface="Times New Roman" panose="02020603050405020304" pitchFamily="18" charset="0"/>
              </a:rPr>
              <a:t>명령줄</a:t>
            </a:r>
            <a:r>
              <a:rPr lang="ko-KR" altLang="en-US" dirty="0">
                <a:latin typeface="+mn-ea"/>
                <a:ea typeface="+mn-ea"/>
                <a:cs typeface="Times New Roman" panose="02020603050405020304" pitchFamily="18" charset="0"/>
              </a:rPr>
              <a:t> 인터페이스를 통해 이뤄짐</a:t>
            </a:r>
            <a:endParaRPr lang="en-US" altLang="ko-KR" dirty="0">
              <a:latin typeface="+mn-ea"/>
              <a:ea typeface="+mn-ea"/>
              <a:cs typeface="Times New Roman" panose="02020603050405020304" pitchFamily="18" charset="0"/>
            </a:endParaRPr>
          </a:p>
          <a:p>
            <a:r>
              <a:rPr lang="ko-KR" altLang="en-US" dirty="0">
                <a:latin typeface="+mn-ea"/>
                <a:ea typeface="+mn-ea"/>
                <a:cs typeface="Times New Roman" panose="02020603050405020304" pitchFamily="18" charset="0"/>
              </a:rPr>
              <a:t>시뮬레이션을 수행하려면 입력 파일</a:t>
            </a:r>
            <a:r>
              <a:rPr lang="en-US" altLang="ko-KR" dirty="0"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lang="ko-KR" altLang="en-US" dirty="0">
                <a:latin typeface="+mn-ea"/>
                <a:ea typeface="+mn-ea"/>
                <a:cs typeface="Times New Roman" panose="02020603050405020304" pitchFamily="18" charset="0"/>
              </a:rPr>
              <a:t>넷리스트</a:t>
            </a:r>
            <a:r>
              <a:rPr lang="en-US" altLang="ko-KR" dirty="0">
                <a:latin typeface="+mn-ea"/>
                <a:ea typeface="+mn-ea"/>
                <a:cs typeface="Times New Roman" panose="02020603050405020304" pitchFamily="18" charset="0"/>
              </a:rPr>
              <a:t>)</a:t>
            </a:r>
            <a:r>
              <a:rPr lang="ko-KR" altLang="en-US" dirty="0">
                <a:latin typeface="+mn-ea"/>
                <a:ea typeface="+mn-ea"/>
                <a:cs typeface="Times New Roman" panose="02020603050405020304" pitchFamily="18" charset="0"/>
              </a:rPr>
              <a:t>과 </a:t>
            </a:r>
            <a:r>
              <a:rPr lang="en-US" altLang="ko-KR" dirty="0">
                <a:latin typeface="+mn-ea"/>
                <a:ea typeface="+mn-ea"/>
                <a:cs typeface="Times New Roman" panose="02020603050405020304" pitchFamily="18" charset="0"/>
              </a:rPr>
              <a:t>HSPICE </a:t>
            </a:r>
            <a:r>
              <a:rPr lang="ko-KR" altLang="en-US" dirty="0">
                <a:latin typeface="+mn-ea"/>
                <a:ea typeface="+mn-ea"/>
                <a:cs typeface="Times New Roman" panose="02020603050405020304" pitchFamily="18" charset="0"/>
              </a:rPr>
              <a:t>소프트웨어가 필요함</a:t>
            </a:r>
            <a:endParaRPr lang="en-US" altLang="ko-KR" dirty="0">
              <a:latin typeface="+mn-ea"/>
              <a:ea typeface="+mn-ea"/>
              <a:cs typeface="Times New Roman" panose="02020603050405020304" pitchFamily="18" charset="0"/>
            </a:endParaRPr>
          </a:p>
          <a:p>
            <a:r>
              <a:rPr lang="en-US" altLang="ko-KR" dirty="0">
                <a:latin typeface="+mn-ea"/>
                <a:ea typeface="+mn-ea"/>
                <a:cs typeface="Times New Roman" panose="02020603050405020304" pitchFamily="18" charset="0"/>
              </a:rPr>
              <a:t>HSPICE </a:t>
            </a:r>
            <a:r>
              <a:rPr lang="ko-KR" altLang="en-US" dirty="0">
                <a:latin typeface="+mn-ea"/>
                <a:ea typeface="+mn-ea"/>
                <a:cs typeface="Times New Roman" panose="02020603050405020304" pitchFamily="18" charset="0"/>
              </a:rPr>
              <a:t>소프트웨어 설치</a:t>
            </a:r>
            <a:endParaRPr lang="en-US" altLang="ko-KR" dirty="0">
              <a:latin typeface="+mn-ea"/>
              <a:ea typeface="+mn-ea"/>
              <a:cs typeface="Times New Roman" panose="02020603050405020304" pitchFamily="18" charset="0"/>
            </a:endParaRPr>
          </a:p>
          <a:p>
            <a:pPr lvl="1"/>
            <a:r>
              <a:rPr lang="en-US" altLang="ko-KR" sz="1800" dirty="0">
                <a:latin typeface="+mn-ea"/>
                <a:ea typeface="+mn-ea"/>
                <a:cs typeface="Times New Roman" panose="02020603050405020304" pitchFamily="18" charset="0"/>
              </a:rPr>
              <a:t>HSPICE</a:t>
            </a:r>
            <a:r>
              <a:rPr lang="ko-KR" altLang="en-US" sz="1800" dirty="0">
                <a:latin typeface="+mn-ea"/>
                <a:ea typeface="+mn-ea"/>
                <a:cs typeface="Times New Roman" panose="02020603050405020304" pitchFamily="18" charset="0"/>
              </a:rPr>
              <a:t>가 시스템에 설치되어 있어야 함</a:t>
            </a:r>
            <a:r>
              <a:rPr lang="en-US" altLang="ko-KR" sz="1800" dirty="0">
                <a:latin typeface="+mn-ea"/>
                <a:ea typeface="+mn-ea"/>
                <a:cs typeface="Times New Roman" panose="02020603050405020304" pitchFamily="18" charset="0"/>
              </a:rPr>
              <a:t>. </a:t>
            </a:r>
            <a:r>
              <a:rPr lang="ko-KR" altLang="en-US" sz="1800" dirty="0">
                <a:latin typeface="+mn-ea"/>
                <a:ea typeface="+mn-ea"/>
                <a:cs typeface="Times New Roman" panose="02020603050405020304" pitchFamily="18" charset="0"/>
              </a:rPr>
              <a:t>회사 또는 학교에서 사용 중인 </a:t>
            </a:r>
            <a:r>
              <a:rPr lang="en-US" altLang="ko-KR" sz="1800" dirty="0">
                <a:latin typeface="+mn-ea"/>
                <a:ea typeface="+mn-ea"/>
                <a:cs typeface="Times New Roman" panose="02020603050405020304" pitchFamily="18" charset="0"/>
              </a:rPr>
              <a:t>HSPICE </a:t>
            </a:r>
            <a:r>
              <a:rPr lang="ko-KR" altLang="en-US" sz="1800" dirty="0">
                <a:latin typeface="+mn-ea"/>
                <a:ea typeface="+mn-ea"/>
                <a:cs typeface="Times New Roman" panose="02020603050405020304" pitchFamily="18" charset="0"/>
              </a:rPr>
              <a:t>라이선스를 확인하고 소프트웨어를 설치함</a:t>
            </a:r>
            <a:r>
              <a:rPr lang="en-US" altLang="ko-KR" sz="1800" dirty="0">
                <a:latin typeface="+mn-ea"/>
                <a:ea typeface="+mn-ea"/>
                <a:cs typeface="Times New Roman" panose="02020603050405020304" pitchFamily="18" charset="0"/>
              </a:rPr>
              <a:t>. </a:t>
            </a:r>
            <a:r>
              <a:rPr lang="ko-KR" altLang="en-US" sz="1800" dirty="0">
                <a:latin typeface="+mn-ea"/>
                <a:ea typeface="+mn-ea"/>
                <a:cs typeface="Times New Roman" panose="02020603050405020304" pitchFamily="18" charset="0"/>
              </a:rPr>
              <a:t>설치 후</a:t>
            </a:r>
            <a:r>
              <a:rPr lang="en-US" altLang="ko-KR" sz="1800" dirty="0">
                <a:latin typeface="+mn-ea"/>
                <a:ea typeface="+mn-ea"/>
                <a:cs typeface="Times New Roman" panose="02020603050405020304" pitchFamily="18" charset="0"/>
              </a:rPr>
              <a:t>, HSPICE </a:t>
            </a:r>
            <a:r>
              <a:rPr lang="ko-KR" altLang="en-US" sz="1800" dirty="0">
                <a:latin typeface="+mn-ea"/>
                <a:ea typeface="+mn-ea"/>
                <a:cs typeface="Times New Roman" panose="02020603050405020304" pitchFamily="18" charset="0"/>
              </a:rPr>
              <a:t>실행 파일에 대한 경로가 환경 변수에 등록되어야 함</a:t>
            </a:r>
            <a:r>
              <a:rPr lang="en-US" altLang="ko-KR" sz="1800" dirty="0">
                <a:latin typeface="+mn-ea"/>
                <a:ea typeface="+mn-ea"/>
                <a:cs typeface="Times New Roman" panose="02020603050405020304" pitchFamily="18" charset="0"/>
              </a:rPr>
              <a:t>.</a:t>
            </a:r>
          </a:p>
          <a:p>
            <a:r>
              <a:rPr lang="ko-KR" altLang="en-US" dirty="0">
                <a:latin typeface="+mn-ea"/>
                <a:ea typeface="+mn-ea"/>
                <a:cs typeface="Times New Roman" panose="02020603050405020304" pitchFamily="18" charset="0"/>
              </a:rPr>
              <a:t>넷리스트 파일 준비</a:t>
            </a:r>
            <a:endParaRPr lang="en-US" altLang="ko-KR" dirty="0">
              <a:latin typeface="+mn-ea"/>
              <a:ea typeface="+mn-ea"/>
              <a:cs typeface="Times New Roman" panose="02020603050405020304" pitchFamily="18" charset="0"/>
            </a:endParaRPr>
          </a:p>
          <a:p>
            <a:pPr lvl="1"/>
            <a:r>
              <a:rPr lang="en-US" altLang="ko-KR" sz="1800" dirty="0">
                <a:latin typeface="+mn-ea"/>
                <a:ea typeface="+mn-ea"/>
                <a:cs typeface="Times New Roman" panose="02020603050405020304" pitchFamily="18" charset="0"/>
              </a:rPr>
              <a:t>HSPICE </a:t>
            </a:r>
            <a:r>
              <a:rPr lang="ko-KR" altLang="en-US" sz="1800" dirty="0">
                <a:latin typeface="+mn-ea"/>
                <a:ea typeface="+mn-ea"/>
                <a:cs typeface="Times New Roman" panose="02020603050405020304" pitchFamily="18" charset="0"/>
              </a:rPr>
              <a:t>시뮬레이션을 위해서는 </a:t>
            </a:r>
            <a:r>
              <a:rPr lang="en-US" altLang="ko-KR" sz="1800" dirty="0">
                <a:latin typeface="+mn-ea"/>
                <a:ea typeface="+mn-ea"/>
                <a:cs typeface="Times New Roman" panose="02020603050405020304" pitchFamily="18" charset="0"/>
              </a:rPr>
              <a:t>SPICE </a:t>
            </a:r>
            <a:r>
              <a:rPr lang="ko-KR" altLang="en-US" sz="1800" dirty="0">
                <a:latin typeface="+mn-ea"/>
                <a:ea typeface="+mn-ea"/>
                <a:cs typeface="Times New Roman" panose="02020603050405020304" pitchFamily="18" charset="0"/>
              </a:rPr>
              <a:t>형식의 넷리스트 파일이 필요함</a:t>
            </a:r>
            <a:r>
              <a:rPr lang="en-US" altLang="ko-KR" sz="1800" dirty="0">
                <a:latin typeface="+mn-ea"/>
                <a:ea typeface="+mn-ea"/>
                <a:cs typeface="Times New Roman" panose="02020603050405020304" pitchFamily="18" charset="0"/>
              </a:rPr>
              <a:t>. </a:t>
            </a:r>
            <a:r>
              <a:rPr lang="ko-KR" altLang="en-US" sz="1800" dirty="0">
                <a:latin typeface="+mn-ea"/>
                <a:ea typeface="+mn-ea"/>
                <a:cs typeface="Times New Roman" panose="02020603050405020304" pitchFamily="18" charset="0"/>
              </a:rPr>
              <a:t>이 파일은 회로의 요소</a:t>
            </a:r>
            <a:r>
              <a:rPr lang="en-US" altLang="ko-KR" sz="1800" dirty="0"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lang="ko-KR" altLang="en-US" sz="1800" dirty="0">
                <a:latin typeface="+mn-ea"/>
                <a:ea typeface="+mn-ea"/>
                <a:cs typeface="Times New Roman" panose="02020603050405020304" pitchFamily="18" charset="0"/>
              </a:rPr>
              <a:t>저항</a:t>
            </a:r>
            <a:r>
              <a:rPr lang="en-US" altLang="ko-KR" sz="1800" dirty="0">
                <a:latin typeface="+mn-ea"/>
                <a:ea typeface="+mn-ea"/>
                <a:cs typeface="Times New Roman" panose="02020603050405020304" pitchFamily="18" charset="0"/>
              </a:rPr>
              <a:t>, </a:t>
            </a:r>
            <a:r>
              <a:rPr lang="ko-KR" altLang="en-US" sz="1800" dirty="0" err="1">
                <a:latin typeface="+mn-ea"/>
                <a:ea typeface="+mn-ea"/>
                <a:cs typeface="Times New Roman" panose="02020603050405020304" pitchFamily="18" charset="0"/>
              </a:rPr>
              <a:t>커패시터</a:t>
            </a:r>
            <a:r>
              <a:rPr lang="en-US" altLang="ko-KR" sz="1800" dirty="0">
                <a:latin typeface="+mn-ea"/>
                <a:ea typeface="+mn-ea"/>
                <a:cs typeface="Times New Roman" panose="02020603050405020304" pitchFamily="18" charset="0"/>
              </a:rPr>
              <a:t>, </a:t>
            </a:r>
            <a:r>
              <a:rPr lang="ko-KR" altLang="en-US" sz="1800" dirty="0">
                <a:latin typeface="+mn-ea"/>
                <a:ea typeface="+mn-ea"/>
                <a:cs typeface="Times New Roman" panose="02020603050405020304" pitchFamily="18" charset="0"/>
              </a:rPr>
              <a:t>트랜지스터 등</a:t>
            </a:r>
            <a:r>
              <a:rPr lang="en-US" altLang="ko-KR" sz="1800" dirty="0">
                <a:latin typeface="+mn-ea"/>
                <a:ea typeface="+mn-ea"/>
                <a:cs typeface="Times New Roman" panose="02020603050405020304" pitchFamily="18" charset="0"/>
              </a:rPr>
              <a:t>), </a:t>
            </a:r>
            <a:r>
              <a:rPr lang="ko-KR" altLang="en-US" sz="1800" dirty="0">
                <a:latin typeface="+mn-ea"/>
                <a:ea typeface="+mn-ea"/>
                <a:cs typeface="Times New Roman" panose="02020603050405020304" pitchFamily="18" charset="0"/>
              </a:rPr>
              <a:t>그 연결 방식</a:t>
            </a:r>
            <a:r>
              <a:rPr lang="en-US" altLang="ko-KR" sz="1800" dirty="0">
                <a:latin typeface="+mn-ea"/>
                <a:ea typeface="+mn-ea"/>
                <a:cs typeface="Times New Roman" panose="02020603050405020304" pitchFamily="18" charset="0"/>
              </a:rPr>
              <a:t>,</a:t>
            </a:r>
            <a:r>
              <a:rPr lang="ko-KR" altLang="en-US" sz="1800" dirty="0">
                <a:latin typeface="+mn-ea"/>
                <a:ea typeface="+mn-ea"/>
                <a:cs typeface="Times New Roman" panose="02020603050405020304" pitchFamily="18" charset="0"/>
              </a:rPr>
              <a:t> 입력 신호 등을 정의한 텍스트 파일임</a:t>
            </a:r>
            <a:r>
              <a:rPr lang="en-US" altLang="ko-KR" sz="1800" dirty="0">
                <a:latin typeface="+mn-ea"/>
                <a:ea typeface="+mn-ea"/>
                <a:cs typeface="Times New Roman" panose="02020603050405020304" pitchFamily="18" charset="0"/>
              </a:rPr>
              <a:t>. </a:t>
            </a:r>
            <a:r>
              <a:rPr lang="ko-KR" altLang="en-US" sz="1800" dirty="0">
                <a:latin typeface="+mn-ea"/>
                <a:ea typeface="+mn-ea"/>
                <a:cs typeface="Times New Roman" panose="02020603050405020304" pitchFamily="18" charset="0"/>
              </a:rPr>
              <a:t>넷리스트 파일의 확장자는 일반적으로 </a:t>
            </a:r>
            <a:r>
              <a:rPr lang="en-US" altLang="ko-KR" sz="1800" dirty="0">
                <a:latin typeface="+mn-ea"/>
                <a:ea typeface="+mn-ea"/>
                <a:cs typeface="Times New Roman" panose="02020603050405020304" pitchFamily="18" charset="0"/>
              </a:rPr>
              <a:t>.sp </a:t>
            </a:r>
            <a:r>
              <a:rPr lang="ko-KR" altLang="en-US" sz="1800" dirty="0">
                <a:latin typeface="+mn-ea"/>
                <a:ea typeface="+mn-ea"/>
                <a:cs typeface="Times New Roman" panose="02020603050405020304" pitchFamily="18" charset="0"/>
              </a:rPr>
              <a:t>또는 </a:t>
            </a:r>
            <a:r>
              <a:rPr lang="en-US" altLang="ko-KR" sz="1800" dirty="0">
                <a:latin typeface="+mn-ea"/>
                <a:ea typeface="+mn-ea"/>
                <a:cs typeface="Times New Roman" panose="02020603050405020304" pitchFamily="18" charset="0"/>
              </a:rPr>
              <a:t>.ckt </a:t>
            </a:r>
            <a:r>
              <a:rPr lang="ko-KR" altLang="en-US" sz="1800" dirty="0">
                <a:latin typeface="+mn-ea"/>
                <a:ea typeface="+mn-ea"/>
                <a:cs typeface="Times New Roman" panose="02020603050405020304" pitchFamily="18" charset="0"/>
              </a:rPr>
              <a:t>이다</a:t>
            </a:r>
            <a:r>
              <a:rPr lang="en-US" altLang="ko-KR" sz="1800" dirty="0">
                <a:latin typeface="+mn-ea"/>
                <a:ea typeface="+mn-ea"/>
                <a:cs typeface="Times New Roman" panose="02020603050405020304" pitchFamily="18" charset="0"/>
              </a:rPr>
              <a:t>.</a:t>
            </a:r>
          </a:p>
          <a:p>
            <a:pPr lvl="1"/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8479903"/>
      </p:ext>
    </p:extLst>
  </p:cSld>
  <p:clrMapOvr>
    <a:masterClrMapping/>
  </p:clrMapOvr>
  <p:transition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7D0E8C-C137-1182-ABAD-A087865487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50E085-6BFF-142A-6BF9-DE2D847C38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XOR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5EEA0BC-7C4A-874F-338D-155DB12D15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8659"/>
            <a:ext cx="9144000" cy="5183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21874"/>
      </p:ext>
    </p:extLst>
  </p:cSld>
  <p:clrMapOvr>
    <a:masterClrMapping/>
  </p:clrMapOvr>
  <p:transition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8AAA34-FF50-BF3B-52D1-AE1374DBA3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EB9706-7FC5-5B20-A062-348B55235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XOR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0A6D5FE-F619-F424-9BE7-2F15F88F5E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  <a:ea typeface="+mn-ea"/>
                <a:cs typeface="Times New Roman" panose="02020603050405020304" pitchFamily="18" charset="0"/>
              </a:rPr>
              <a:t>Schematic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A84B8E3-F4DE-6A6D-6AD6-E1823B80B7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569" y="1232497"/>
            <a:ext cx="7391400" cy="5400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380141"/>
      </p:ext>
    </p:extLst>
  </p:cSld>
  <p:clrMapOvr>
    <a:masterClrMapping/>
  </p:clrMapOvr>
  <p:transition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C0A4D6-A64A-E54E-EB0D-95A7D85DF0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98F57D-53FD-854D-9EC4-6ABED2BE21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XOR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55029F1-0E03-F7C5-58D2-5902E6AF99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  <a:ea typeface="+mn-ea"/>
                <a:cs typeface="Times New Roman" panose="02020603050405020304" pitchFamily="18" charset="0"/>
              </a:rPr>
              <a:t>Functional</a:t>
            </a:r>
          </a:p>
          <a:p>
            <a:pPr lvl="1"/>
            <a:r>
              <a:rPr lang="en-US" altLang="ko-KR" dirty="0">
                <a:latin typeface="+mn-ea"/>
                <a:ea typeface="+mn-ea"/>
                <a:cs typeface="Times New Roman" panose="02020603050405020304" pitchFamily="18" charset="0"/>
              </a:rPr>
              <a:t>A, B pulse </a:t>
            </a:r>
            <a:r>
              <a:rPr lang="ko-KR" altLang="en-US" dirty="0">
                <a:latin typeface="+mn-ea"/>
                <a:ea typeface="+mn-ea"/>
                <a:cs typeface="Times New Roman" panose="02020603050405020304" pitchFamily="18" charset="0"/>
              </a:rPr>
              <a:t>인가</a:t>
            </a:r>
            <a:endParaRPr lang="en-US" altLang="ko-KR" dirty="0"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4BE620B-36C7-817D-8CA8-54C951A0EB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5867"/>
            <a:ext cx="9144000" cy="4171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325018"/>
      </p:ext>
    </p:extLst>
  </p:cSld>
  <p:clrMapOvr>
    <a:masterClrMapping/>
  </p:clrMapOvr>
  <p:transition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73D18F-C6C6-5002-4AF1-79ED1858CB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156ACB-2C7D-B7A5-22DF-183C599B6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Transmission Gate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DF3A9CB-8E67-A3ED-4231-618A33F57D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90614"/>
            <a:ext cx="9144000" cy="5076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336866"/>
      </p:ext>
    </p:extLst>
  </p:cSld>
  <p:clrMapOvr>
    <a:masterClrMapping/>
  </p:clrMapOvr>
  <p:transition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9A64D5-B78E-30E9-9A79-8E23E0539E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74915F-C0C6-9331-8FD7-F48313623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Transmission Gate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54448FF-5F34-595B-F343-A968724916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  <a:ea typeface="+mn-ea"/>
                <a:cs typeface="Times New Roman" panose="02020603050405020304" pitchFamily="18" charset="0"/>
              </a:rPr>
              <a:t>Schematic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978A5E1-6DC0-D5A2-734B-E4839C2DDC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927" y="1343025"/>
            <a:ext cx="6624146" cy="521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894652"/>
      </p:ext>
    </p:extLst>
  </p:cSld>
  <p:clrMapOvr>
    <a:masterClrMapping/>
  </p:clrMapOvr>
  <p:transition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947384-654A-DF7C-0AF6-A2E11F5F03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77F3B9-48B8-59D3-5620-4CBF393F7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Transmission Gate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3AB978B-7F18-8A76-227C-CF89C84E75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  <a:ea typeface="+mn-ea"/>
                <a:cs typeface="Times New Roman" panose="02020603050405020304" pitchFamily="18" charset="0"/>
              </a:rPr>
              <a:t>Functional</a:t>
            </a:r>
          </a:p>
          <a:p>
            <a:pPr lvl="1"/>
            <a:r>
              <a:rPr lang="en-US" altLang="ko-KR" dirty="0">
                <a:latin typeface="+mn-ea"/>
                <a:ea typeface="+mn-ea"/>
                <a:cs typeface="Times New Roman" panose="02020603050405020304" pitchFamily="18" charset="0"/>
              </a:rPr>
              <a:t>A, B pulse </a:t>
            </a:r>
            <a:r>
              <a:rPr lang="ko-KR" altLang="en-US" dirty="0">
                <a:latin typeface="+mn-ea"/>
                <a:ea typeface="+mn-ea"/>
                <a:cs typeface="Times New Roman" panose="02020603050405020304" pitchFamily="18" charset="0"/>
              </a:rPr>
              <a:t>인가</a:t>
            </a:r>
            <a:endParaRPr lang="en-US" altLang="ko-KR" dirty="0"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EB58959-78DB-F224-F419-D927B47422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41394"/>
            <a:ext cx="9144000" cy="4202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388346"/>
      </p:ext>
    </p:extLst>
  </p:cSld>
  <p:clrMapOvr>
    <a:masterClrMapping/>
  </p:clrMapOvr>
  <p:transition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E8820A-EAE8-04E5-A869-FB8E99C17F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8B695A-4314-9870-3F3C-548FFA8FA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D Flip-Flop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A5DB09A-69CD-1DFC-1801-C235C32337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013603"/>
            <a:ext cx="4481833" cy="515302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ADE2C0C-F57E-D29B-9D0D-827CE14A17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8290" y="1013603"/>
            <a:ext cx="4422321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083598"/>
      </p:ext>
    </p:extLst>
  </p:cSld>
  <p:clrMapOvr>
    <a:masterClrMapping/>
  </p:clrMapOvr>
  <p:transition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9796B4-342E-3273-D34F-C443A00FB3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FCB77E-3700-189F-0B36-EF569146A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D Flip-Flop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90B0570-37C4-D61B-F348-8EE9870660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  <a:ea typeface="+mn-ea"/>
                <a:cs typeface="Times New Roman" panose="02020603050405020304" pitchFamily="18" charset="0"/>
              </a:rPr>
              <a:t>D(</a:t>
            </a:r>
            <a:r>
              <a:rPr lang="ko-KR" altLang="en-US" dirty="0">
                <a:latin typeface="+mn-ea"/>
                <a:ea typeface="+mn-ea"/>
                <a:cs typeface="Times New Roman" panose="02020603050405020304" pitchFamily="18" charset="0"/>
              </a:rPr>
              <a:t>데이터</a:t>
            </a:r>
            <a:r>
              <a:rPr lang="en-US" altLang="ko-KR" dirty="0">
                <a:latin typeface="+mn-ea"/>
                <a:ea typeface="+mn-ea"/>
                <a:cs typeface="Times New Roman" panose="02020603050405020304" pitchFamily="18" charset="0"/>
              </a:rPr>
              <a:t>), </a:t>
            </a:r>
            <a:r>
              <a:rPr lang="en-US" altLang="ko-KR" dirty="0" err="1">
                <a:latin typeface="+mn-ea"/>
                <a:ea typeface="+mn-ea"/>
                <a:cs typeface="Times New Roman" panose="02020603050405020304" pitchFamily="18" charset="0"/>
              </a:rPr>
              <a:t>Clk</a:t>
            </a:r>
            <a:r>
              <a:rPr lang="en-US" altLang="ko-KR" dirty="0"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lang="ko-KR" altLang="en-US" dirty="0">
                <a:latin typeface="+mn-ea"/>
                <a:ea typeface="+mn-ea"/>
                <a:cs typeface="Times New Roman" panose="02020603050405020304" pitchFamily="18" charset="0"/>
              </a:rPr>
              <a:t>클럭</a:t>
            </a:r>
            <a:r>
              <a:rPr lang="en-US" altLang="ko-KR" dirty="0">
                <a:latin typeface="+mn-ea"/>
                <a:ea typeface="+mn-ea"/>
                <a:cs typeface="Times New Roman" panose="02020603050405020304" pitchFamily="18" charset="0"/>
              </a:rPr>
              <a:t>) </a:t>
            </a:r>
            <a:r>
              <a:rPr lang="ko-KR" altLang="en-US" dirty="0">
                <a:latin typeface="+mn-ea"/>
                <a:ea typeface="+mn-ea"/>
                <a:cs typeface="Times New Roman" panose="02020603050405020304" pitchFamily="18" charset="0"/>
              </a:rPr>
              <a:t>두 입력을 갖는 가장 간단한 플립플롭</a:t>
            </a:r>
            <a:endParaRPr lang="en-US" altLang="ko-KR" dirty="0">
              <a:latin typeface="+mn-ea"/>
              <a:ea typeface="+mn-ea"/>
              <a:cs typeface="Times New Roman" panose="02020603050405020304" pitchFamily="18" charset="0"/>
            </a:endParaRPr>
          </a:p>
          <a:p>
            <a:r>
              <a:rPr lang="en-US" altLang="ko-KR" dirty="0">
                <a:latin typeface="+mn-ea"/>
                <a:ea typeface="+mn-ea"/>
                <a:cs typeface="Times New Roman" panose="02020603050405020304" pitchFamily="18" charset="0"/>
              </a:rPr>
              <a:t>D </a:t>
            </a:r>
            <a:r>
              <a:rPr lang="ko-KR" altLang="en-US" dirty="0" err="1">
                <a:latin typeface="+mn-ea"/>
                <a:ea typeface="+mn-ea"/>
                <a:cs typeface="Times New Roman" panose="02020603050405020304" pitchFamily="18" charset="0"/>
              </a:rPr>
              <a:t>플립플롭의</a:t>
            </a:r>
            <a:r>
              <a:rPr lang="ko-KR" altLang="en-US" dirty="0">
                <a:latin typeface="+mn-ea"/>
                <a:ea typeface="+mn-ea"/>
                <a:cs typeface="Times New Roman" panose="02020603050405020304" pitchFamily="18" charset="0"/>
              </a:rPr>
              <a:t> 구현</a:t>
            </a:r>
            <a:endParaRPr lang="en-US" altLang="ko-KR" dirty="0">
              <a:latin typeface="+mn-ea"/>
              <a:ea typeface="+mn-ea"/>
              <a:cs typeface="Times New Roman" panose="02020603050405020304" pitchFamily="18" charset="0"/>
            </a:endParaRPr>
          </a:p>
          <a:p>
            <a:pPr lvl="1"/>
            <a:r>
              <a:rPr lang="en-US" altLang="ko-KR" dirty="0">
                <a:latin typeface="+mn-ea"/>
                <a:ea typeface="+mn-ea"/>
                <a:cs typeface="Times New Roman" panose="02020603050405020304" pitchFamily="18" charset="0"/>
              </a:rPr>
              <a:t>2</a:t>
            </a:r>
            <a:r>
              <a:rPr lang="ko-KR" altLang="en-US" dirty="0">
                <a:latin typeface="+mn-ea"/>
                <a:ea typeface="+mn-ea"/>
                <a:cs typeface="Times New Roman" panose="02020603050405020304" pitchFamily="18" charset="0"/>
              </a:rPr>
              <a:t>개의 게이트형 </a:t>
            </a:r>
            <a:r>
              <a:rPr lang="en-US" altLang="ko-KR" dirty="0">
                <a:latin typeface="+mn-ea"/>
                <a:ea typeface="+mn-ea"/>
                <a:cs typeface="Times New Roman" panose="02020603050405020304" pitchFamily="18" charset="0"/>
              </a:rPr>
              <a:t>D </a:t>
            </a:r>
            <a:r>
              <a:rPr lang="ko-KR" altLang="en-US" dirty="0">
                <a:latin typeface="+mn-ea"/>
                <a:ea typeface="+mn-ea"/>
                <a:cs typeface="Times New Roman" panose="02020603050405020304" pitchFamily="18" charset="0"/>
              </a:rPr>
              <a:t>래치 및 </a:t>
            </a:r>
            <a:r>
              <a:rPr lang="en-US" altLang="ko-KR" dirty="0">
                <a:latin typeface="+mn-ea"/>
                <a:ea typeface="+mn-ea"/>
                <a:cs typeface="Times New Roman" panose="02020603050405020304" pitchFamily="18" charset="0"/>
              </a:rPr>
              <a:t>1</a:t>
            </a:r>
            <a:r>
              <a:rPr lang="ko-KR" altLang="en-US" dirty="0">
                <a:latin typeface="+mn-ea"/>
                <a:ea typeface="+mn-ea"/>
                <a:cs typeface="Times New Roman" panose="02020603050405020304" pitchFamily="18" charset="0"/>
              </a:rPr>
              <a:t>개의 인버터로 구현</a:t>
            </a:r>
            <a:endParaRPr lang="en-US" altLang="ko-KR" dirty="0">
              <a:latin typeface="+mn-ea"/>
              <a:ea typeface="+mn-ea"/>
              <a:cs typeface="Times New Roman" panose="02020603050405020304" pitchFamily="18" charset="0"/>
            </a:endParaRPr>
          </a:p>
          <a:p>
            <a:pPr lvl="1"/>
            <a:r>
              <a:rPr lang="en-US" altLang="ko-KR" dirty="0" err="1">
                <a:latin typeface="+mn-ea"/>
                <a:ea typeface="+mn-ea"/>
                <a:cs typeface="Times New Roman" panose="02020603050405020304" pitchFamily="18" charset="0"/>
              </a:rPr>
              <a:t>Clk</a:t>
            </a:r>
            <a:r>
              <a:rPr lang="en-US" altLang="ko-KR" dirty="0">
                <a:latin typeface="+mn-ea"/>
                <a:ea typeface="+mn-ea"/>
                <a:cs typeface="Times New Roman" panose="02020603050405020304" pitchFamily="18" charset="0"/>
              </a:rPr>
              <a:t> ‘0’ : </a:t>
            </a:r>
            <a:r>
              <a:rPr lang="ko-KR" altLang="en-US" dirty="0">
                <a:latin typeface="+mn-ea"/>
                <a:ea typeface="+mn-ea"/>
                <a:cs typeface="Times New Roman" panose="02020603050405020304" pitchFamily="18" charset="0"/>
              </a:rPr>
              <a:t>첫째 </a:t>
            </a:r>
            <a:r>
              <a:rPr lang="en-US" altLang="ko-KR" dirty="0">
                <a:latin typeface="+mn-ea"/>
                <a:ea typeface="+mn-ea"/>
                <a:cs typeface="Times New Roman" panose="02020603050405020304" pitchFamily="18" charset="0"/>
              </a:rPr>
              <a:t>D </a:t>
            </a:r>
            <a:r>
              <a:rPr lang="ko-KR" altLang="en-US" dirty="0" err="1">
                <a:latin typeface="+mn-ea"/>
                <a:ea typeface="+mn-ea"/>
                <a:cs typeface="Times New Roman" panose="02020603050405020304" pitchFamily="18" charset="0"/>
              </a:rPr>
              <a:t>래치는</a:t>
            </a:r>
            <a:r>
              <a:rPr lang="ko-KR" altLang="en-US" dirty="0">
                <a:latin typeface="+mn-ea"/>
                <a:ea typeface="+mn-ea"/>
                <a:cs typeface="Times New Roman" panose="02020603050405020304" pitchFamily="18" charset="0"/>
              </a:rPr>
              <a:t> 입력 </a:t>
            </a:r>
            <a:r>
              <a:rPr lang="en-US" altLang="ko-KR" dirty="0">
                <a:latin typeface="+mn-ea"/>
                <a:ea typeface="+mn-ea"/>
                <a:cs typeface="Times New Roman" panose="02020603050405020304" pitchFamily="18" charset="0"/>
              </a:rPr>
              <a:t>D</a:t>
            </a:r>
            <a:r>
              <a:rPr lang="ko-KR" altLang="en-US" dirty="0">
                <a:latin typeface="+mn-ea"/>
                <a:ea typeface="+mn-ea"/>
                <a:cs typeface="Times New Roman" panose="02020603050405020304" pitchFamily="18" charset="0"/>
              </a:rPr>
              <a:t>를 그대로 첫째 출력에 전달</a:t>
            </a:r>
            <a:r>
              <a:rPr lang="en-US" altLang="ko-KR" dirty="0">
                <a:latin typeface="+mn-ea"/>
                <a:ea typeface="+mn-ea"/>
                <a:cs typeface="Times New Roman" panose="02020603050405020304" pitchFamily="18" charset="0"/>
              </a:rPr>
              <a:t>, </a:t>
            </a:r>
            <a:r>
              <a:rPr lang="ko-KR" altLang="en-US" dirty="0">
                <a:latin typeface="+mn-ea"/>
                <a:ea typeface="+mn-ea"/>
                <a:cs typeface="Times New Roman" panose="02020603050405020304" pitchFamily="18" charset="0"/>
              </a:rPr>
              <a:t>둘째 </a:t>
            </a:r>
            <a:r>
              <a:rPr lang="en-US" altLang="ko-KR" dirty="0">
                <a:latin typeface="+mn-ea"/>
                <a:ea typeface="+mn-ea"/>
                <a:cs typeface="Times New Roman" panose="02020603050405020304" pitchFamily="18" charset="0"/>
              </a:rPr>
              <a:t>D </a:t>
            </a:r>
            <a:r>
              <a:rPr lang="ko-KR" altLang="en-US" dirty="0" err="1">
                <a:latin typeface="+mn-ea"/>
                <a:ea typeface="+mn-ea"/>
                <a:cs typeface="Times New Roman" panose="02020603050405020304" pitchFamily="18" charset="0"/>
              </a:rPr>
              <a:t>래치는</a:t>
            </a:r>
            <a:r>
              <a:rPr lang="ko-KR" altLang="en-US" dirty="0">
                <a:latin typeface="+mn-ea"/>
                <a:ea typeface="+mn-ea"/>
                <a:cs typeface="Times New Roman" panose="02020603050405020304" pitchFamily="18" charset="0"/>
              </a:rPr>
              <a:t> 현재 출력 </a:t>
            </a:r>
            <a:r>
              <a:rPr lang="en-US" altLang="ko-KR" dirty="0">
                <a:latin typeface="+mn-ea"/>
                <a:ea typeface="+mn-ea"/>
                <a:cs typeface="Times New Roman" panose="02020603050405020304" pitchFamily="18" charset="0"/>
              </a:rPr>
              <a:t>Q</a:t>
            </a:r>
            <a:r>
              <a:rPr lang="ko-KR" altLang="en-US" dirty="0">
                <a:latin typeface="+mn-ea"/>
                <a:ea typeface="+mn-ea"/>
                <a:cs typeface="Times New Roman" panose="02020603050405020304" pitchFamily="18" charset="0"/>
              </a:rPr>
              <a:t>을 저장</a:t>
            </a:r>
            <a:endParaRPr lang="en-US" altLang="ko-KR" dirty="0">
              <a:latin typeface="+mn-ea"/>
              <a:ea typeface="+mn-ea"/>
              <a:cs typeface="Times New Roman" panose="02020603050405020304" pitchFamily="18" charset="0"/>
            </a:endParaRPr>
          </a:p>
          <a:p>
            <a:pPr lvl="1"/>
            <a:r>
              <a:rPr lang="en-US" altLang="ko-KR" dirty="0" err="1">
                <a:latin typeface="+mn-ea"/>
                <a:ea typeface="+mn-ea"/>
                <a:cs typeface="Times New Roman" panose="02020603050405020304" pitchFamily="18" charset="0"/>
              </a:rPr>
              <a:t>Clk</a:t>
            </a:r>
            <a:r>
              <a:rPr lang="en-US" altLang="ko-KR" dirty="0">
                <a:latin typeface="+mn-ea"/>
                <a:ea typeface="+mn-ea"/>
                <a:cs typeface="Times New Roman" panose="02020603050405020304" pitchFamily="18" charset="0"/>
              </a:rPr>
              <a:t> ‘1’ : </a:t>
            </a:r>
            <a:r>
              <a:rPr lang="ko-KR" altLang="en-US" dirty="0">
                <a:latin typeface="+mn-ea"/>
                <a:ea typeface="+mn-ea"/>
                <a:cs typeface="Times New Roman" panose="02020603050405020304" pitchFamily="18" charset="0"/>
              </a:rPr>
              <a:t>첫째 </a:t>
            </a:r>
            <a:r>
              <a:rPr lang="en-US" altLang="ko-KR" dirty="0">
                <a:latin typeface="+mn-ea"/>
                <a:ea typeface="+mn-ea"/>
                <a:cs typeface="Times New Roman" panose="02020603050405020304" pitchFamily="18" charset="0"/>
              </a:rPr>
              <a:t>D </a:t>
            </a:r>
            <a:r>
              <a:rPr lang="ko-KR" altLang="en-US" dirty="0">
                <a:latin typeface="+mn-ea"/>
                <a:ea typeface="+mn-ea"/>
                <a:cs typeface="Times New Roman" panose="02020603050405020304" pitchFamily="18" charset="0"/>
              </a:rPr>
              <a:t>래치 출력은 현재 </a:t>
            </a:r>
            <a:r>
              <a:rPr lang="en-US" altLang="ko-KR" dirty="0">
                <a:latin typeface="+mn-ea"/>
                <a:ea typeface="+mn-ea"/>
                <a:cs typeface="Times New Roman" panose="02020603050405020304" pitchFamily="18" charset="0"/>
              </a:rPr>
              <a:t>D </a:t>
            </a:r>
            <a:r>
              <a:rPr lang="ko-KR" altLang="en-US" dirty="0">
                <a:latin typeface="+mn-ea"/>
                <a:ea typeface="+mn-ea"/>
                <a:cs typeface="Times New Roman" panose="02020603050405020304" pitchFamily="18" charset="0"/>
              </a:rPr>
              <a:t>값을 저장</a:t>
            </a:r>
            <a:r>
              <a:rPr lang="en-US" altLang="ko-KR" dirty="0">
                <a:latin typeface="+mn-ea"/>
                <a:ea typeface="+mn-ea"/>
                <a:cs typeface="Times New Roman" panose="02020603050405020304" pitchFamily="18" charset="0"/>
              </a:rPr>
              <a:t>, </a:t>
            </a:r>
            <a:r>
              <a:rPr lang="ko-KR" altLang="en-US" dirty="0">
                <a:latin typeface="+mn-ea"/>
                <a:ea typeface="+mn-ea"/>
                <a:cs typeface="Times New Roman" panose="02020603050405020304" pitchFamily="18" charset="0"/>
              </a:rPr>
              <a:t>둘째 </a:t>
            </a:r>
            <a:r>
              <a:rPr lang="en-US" altLang="ko-KR" dirty="0">
                <a:latin typeface="+mn-ea"/>
                <a:ea typeface="+mn-ea"/>
                <a:cs typeface="Times New Roman" panose="02020603050405020304" pitchFamily="18" charset="0"/>
              </a:rPr>
              <a:t>D </a:t>
            </a:r>
            <a:r>
              <a:rPr lang="ko-KR" altLang="en-US" dirty="0" err="1">
                <a:latin typeface="+mn-ea"/>
                <a:ea typeface="+mn-ea"/>
                <a:cs typeface="Times New Roman" panose="02020603050405020304" pitchFamily="18" charset="0"/>
              </a:rPr>
              <a:t>래치는</a:t>
            </a:r>
            <a:r>
              <a:rPr lang="ko-KR" altLang="en-US" dirty="0">
                <a:latin typeface="+mn-ea"/>
                <a:ea typeface="+mn-ea"/>
                <a:cs typeface="Times New Roman" panose="02020603050405020304" pitchFamily="18" charset="0"/>
              </a:rPr>
              <a:t> 첫째 출력을 그대로 둘째 출력 </a:t>
            </a:r>
            <a:r>
              <a:rPr lang="en-US" altLang="ko-KR" dirty="0">
                <a:latin typeface="+mn-ea"/>
                <a:ea typeface="+mn-ea"/>
                <a:cs typeface="Times New Roman" panose="02020603050405020304" pitchFamily="18" charset="0"/>
              </a:rPr>
              <a:t>Q</a:t>
            </a:r>
            <a:r>
              <a:rPr lang="ko-KR" altLang="en-US" dirty="0">
                <a:latin typeface="+mn-ea"/>
                <a:ea typeface="+mn-ea"/>
                <a:cs typeface="Times New Roman" panose="02020603050405020304" pitchFamily="18" charset="0"/>
              </a:rPr>
              <a:t>에 전달</a:t>
            </a:r>
            <a:endParaRPr lang="en-US" altLang="ko-KR" dirty="0">
              <a:latin typeface="+mn-ea"/>
              <a:ea typeface="+mn-ea"/>
              <a:cs typeface="Times New Roman" panose="02020603050405020304" pitchFamily="18" charset="0"/>
            </a:endParaRPr>
          </a:p>
          <a:p>
            <a:r>
              <a:rPr lang="en-US" altLang="ko-KR" dirty="0">
                <a:latin typeface="+mn-ea"/>
                <a:ea typeface="+mn-ea"/>
                <a:cs typeface="Times New Roman" panose="02020603050405020304" pitchFamily="18" charset="0"/>
              </a:rPr>
              <a:t>D </a:t>
            </a:r>
            <a:r>
              <a:rPr lang="ko-KR" altLang="en-US" dirty="0" err="1">
                <a:latin typeface="+mn-ea"/>
                <a:ea typeface="+mn-ea"/>
                <a:cs typeface="Times New Roman" panose="02020603050405020304" pitchFamily="18" charset="0"/>
              </a:rPr>
              <a:t>플립플롭의</a:t>
            </a:r>
            <a:r>
              <a:rPr lang="ko-KR" altLang="en-US" dirty="0">
                <a:latin typeface="+mn-ea"/>
                <a:ea typeface="+mn-ea"/>
                <a:cs typeface="Times New Roman" panose="02020603050405020304" pitchFamily="18" charset="0"/>
              </a:rPr>
              <a:t> 특징</a:t>
            </a:r>
            <a:endParaRPr lang="en-US" altLang="ko-KR" dirty="0">
              <a:latin typeface="+mn-ea"/>
              <a:ea typeface="+mn-ea"/>
              <a:cs typeface="Times New Roman" panose="02020603050405020304" pitchFamily="18" charset="0"/>
            </a:endParaRPr>
          </a:p>
          <a:p>
            <a:pPr lvl="1"/>
            <a:r>
              <a:rPr lang="ko-KR" altLang="en-US" dirty="0">
                <a:latin typeface="+mn-ea"/>
                <a:ea typeface="+mn-ea"/>
                <a:cs typeface="Times New Roman" panose="02020603050405020304" pitchFamily="18" charset="0"/>
              </a:rPr>
              <a:t>입력이 아닌 </a:t>
            </a:r>
            <a:r>
              <a:rPr lang="en-US" altLang="ko-KR" dirty="0" err="1">
                <a:latin typeface="+mn-ea"/>
                <a:ea typeface="+mn-ea"/>
                <a:cs typeface="Times New Roman" panose="02020603050405020304" pitchFamily="18" charset="0"/>
              </a:rPr>
              <a:t>Clk</a:t>
            </a:r>
            <a:r>
              <a:rPr lang="ko-KR" altLang="en-US" dirty="0">
                <a:latin typeface="+mn-ea"/>
                <a:ea typeface="+mn-ea"/>
                <a:cs typeface="Times New Roman" panose="02020603050405020304" pitchFamily="18" charset="0"/>
              </a:rPr>
              <a:t>에 반응하여 출력이 변함</a:t>
            </a:r>
            <a:endParaRPr lang="en-US" altLang="ko-KR" dirty="0"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9632939-C7DD-9FF2-E5D1-CBBD570F37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4191000"/>
            <a:ext cx="5008524" cy="167773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F24BC5D-A428-87C8-0380-84B549246A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7118" y="4021559"/>
            <a:ext cx="3429000" cy="1737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455420"/>
      </p:ext>
    </p:extLst>
  </p:cSld>
  <p:clrMapOvr>
    <a:masterClrMapping/>
  </p:clrMapOvr>
  <p:transition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72C4E5-595B-DD1B-346A-5695B6F513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218FBF-365B-5961-BCCC-8CF04A5E34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D Flip-Flop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403A5F8-6909-993B-CAAC-3042513E16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  <a:ea typeface="+mn-ea"/>
                <a:cs typeface="Times New Roman" panose="02020603050405020304" pitchFamily="18" charset="0"/>
              </a:rPr>
              <a:t>Schematic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9735C18-38EB-3D68-7EE7-F4E6A3363D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26855"/>
            <a:ext cx="9144000" cy="3604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215942"/>
      </p:ext>
    </p:extLst>
  </p:cSld>
  <p:clrMapOvr>
    <a:masterClrMapping/>
  </p:clrMapOvr>
  <p:transition/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12F22E-5F1D-2F54-EAA0-DE34BF595F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D8C3C9-A481-E47C-E5CE-DF38AC34BD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D Flip-Flop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903F32D-5E98-1C71-3FC8-E085B2ABB7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  <a:ea typeface="+mn-ea"/>
                <a:cs typeface="Times New Roman" panose="02020603050405020304" pitchFamily="18" charset="0"/>
              </a:rPr>
              <a:t>Functional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1EFD01F-8B56-2587-3E76-AAFD6662BA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2236"/>
            <a:ext cx="9144000" cy="4175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064965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1_trevSlide">
  <a:themeElements>
    <a:clrScheme name="1_trevSlide 9">
      <a:dk1>
        <a:srgbClr val="FFFFFF"/>
      </a:dk1>
      <a:lt1>
        <a:srgbClr val="FF9933"/>
      </a:lt1>
      <a:dk2>
        <a:srgbClr val="1D315B"/>
      </a:dk2>
      <a:lt2>
        <a:srgbClr val="660066"/>
      </a:lt2>
      <a:accent1>
        <a:srgbClr val="FFCC00"/>
      </a:accent1>
      <a:accent2>
        <a:srgbClr val="990033"/>
      </a:accent2>
      <a:accent3>
        <a:srgbClr val="ABADB5"/>
      </a:accent3>
      <a:accent4>
        <a:srgbClr val="DA822A"/>
      </a:accent4>
      <a:accent5>
        <a:srgbClr val="FFE2AA"/>
      </a:accent5>
      <a:accent6>
        <a:srgbClr val="8A002D"/>
      </a:accent6>
      <a:hlink>
        <a:srgbClr val="336600"/>
      </a:hlink>
      <a:folHlink>
        <a:srgbClr val="007FAC"/>
      </a:folHlink>
    </a:clrScheme>
    <a:fontScheme name="1_trevSlid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38100" cap="flat" cmpd="sng" algn="ctr">
          <a:solidFill>
            <a:schemeClr val="bg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80167" tIns="40084" rIns="80167" bIns="40084" numCol="1" anchor="ctr" anchorCtr="0" compatLnSpc="1">
        <a:prstTxWarp prst="textNoShape">
          <a:avLst/>
        </a:prstTxWarp>
      </a:bodyPr>
      <a:lstStyle>
        <a:defPPr marL="0" marR="0" indent="0" algn="ctr" defTabSz="801688" rtl="0" eaLnBrk="0" fontAlgn="ctr" latinLnBrk="0" hangingPunct="0">
          <a:lnSpc>
            <a:spcPct val="80000"/>
          </a:lnSpc>
          <a:spcBef>
            <a:spcPct val="50000"/>
          </a:spcBef>
          <a:spcAft>
            <a:spcPct val="0"/>
          </a:spcAft>
          <a:buClr>
            <a:schemeClr val="bg2"/>
          </a:buClr>
          <a:buSzPct val="125000"/>
          <a:buFont typeface="Wingdings" pitchFamily="2" charset="2"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38100" cap="flat" cmpd="sng" algn="ctr">
          <a:solidFill>
            <a:schemeClr val="bg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80167" tIns="40084" rIns="80167" bIns="40084" numCol="1" anchor="ctr" anchorCtr="0" compatLnSpc="1">
        <a:prstTxWarp prst="textNoShape">
          <a:avLst/>
        </a:prstTxWarp>
      </a:bodyPr>
      <a:lstStyle>
        <a:defPPr marL="0" marR="0" indent="0" algn="ctr" defTabSz="801688" rtl="0" eaLnBrk="0" fontAlgn="ctr" latinLnBrk="0" hangingPunct="0">
          <a:lnSpc>
            <a:spcPct val="80000"/>
          </a:lnSpc>
          <a:spcBef>
            <a:spcPct val="50000"/>
          </a:spcBef>
          <a:spcAft>
            <a:spcPct val="0"/>
          </a:spcAft>
          <a:buClr>
            <a:schemeClr val="bg2"/>
          </a:buClr>
          <a:buSzPct val="125000"/>
          <a:buFont typeface="Wingdings" pitchFamily="2" charset="2"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1_trevSlide 1">
        <a:dk1>
          <a:srgbClr val="80B7C0"/>
        </a:dk1>
        <a:lt1>
          <a:srgbClr val="FFFFFF"/>
        </a:lt1>
        <a:dk2>
          <a:srgbClr val="000066"/>
        </a:dk2>
        <a:lt2>
          <a:srgbClr val="4F647E"/>
        </a:lt2>
        <a:accent1>
          <a:srgbClr val="F49766"/>
        </a:accent1>
        <a:accent2>
          <a:srgbClr val="8866A6"/>
        </a:accent2>
        <a:accent3>
          <a:srgbClr val="AAAAB8"/>
        </a:accent3>
        <a:accent4>
          <a:srgbClr val="DADADA"/>
        </a:accent4>
        <a:accent5>
          <a:srgbClr val="F8C9B8"/>
        </a:accent5>
        <a:accent6>
          <a:srgbClr val="7B5C96"/>
        </a:accent6>
        <a:hlink>
          <a:srgbClr val="9C484F"/>
        </a:hlink>
        <a:folHlink>
          <a:srgbClr val="749285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trevSlide 2">
        <a:dk1>
          <a:srgbClr val="80B7C0"/>
        </a:dk1>
        <a:lt1>
          <a:srgbClr val="FFFFFF"/>
        </a:lt1>
        <a:dk2>
          <a:srgbClr val="000066"/>
        </a:dk2>
        <a:lt2>
          <a:srgbClr val="FFFFFF"/>
        </a:lt2>
        <a:accent1>
          <a:srgbClr val="E86514"/>
        </a:accent1>
        <a:accent2>
          <a:srgbClr val="5D32A4"/>
        </a:accent2>
        <a:accent3>
          <a:srgbClr val="AAAAB8"/>
        </a:accent3>
        <a:accent4>
          <a:srgbClr val="DADADA"/>
        </a:accent4>
        <a:accent5>
          <a:srgbClr val="F2B8AA"/>
        </a:accent5>
        <a:accent6>
          <a:srgbClr val="532C94"/>
        </a:accent6>
        <a:hlink>
          <a:srgbClr val="A82248"/>
        </a:hlink>
        <a:folHlink>
          <a:srgbClr val="006E1A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trevSlide 3">
        <a:dk1>
          <a:srgbClr val="80B7C0"/>
        </a:dk1>
        <a:lt1>
          <a:srgbClr val="FFFFFF"/>
        </a:lt1>
        <a:dk2>
          <a:srgbClr val="00325F"/>
        </a:dk2>
        <a:lt2>
          <a:srgbClr val="FFFFFF"/>
        </a:lt2>
        <a:accent1>
          <a:srgbClr val="E86514"/>
        </a:accent1>
        <a:accent2>
          <a:srgbClr val="5D32A4"/>
        </a:accent2>
        <a:accent3>
          <a:srgbClr val="AAADB6"/>
        </a:accent3>
        <a:accent4>
          <a:srgbClr val="DADADA"/>
        </a:accent4>
        <a:accent5>
          <a:srgbClr val="F2B8AA"/>
        </a:accent5>
        <a:accent6>
          <a:srgbClr val="532C94"/>
        </a:accent6>
        <a:hlink>
          <a:srgbClr val="A82248"/>
        </a:hlink>
        <a:folHlink>
          <a:srgbClr val="006E1A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trevSlide 4">
        <a:dk1>
          <a:srgbClr val="80B7C0"/>
        </a:dk1>
        <a:lt1>
          <a:srgbClr val="FFFFFF"/>
        </a:lt1>
        <a:dk2>
          <a:srgbClr val="1D315B"/>
        </a:dk2>
        <a:lt2>
          <a:srgbClr val="FFFFFF"/>
        </a:lt2>
        <a:accent1>
          <a:srgbClr val="E86514"/>
        </a:accent1>
        <a:accent2>
          <a:srgbClr val="5D32A4"/>
        </a:accent2>
        <a:accent3>
          <a:srgbClr val="ABADB5"/>
        </a:accent3>
        <a:accent4>
          <a:srgbClr val="DADADA"/>
        </a:accent4>
        <a:accent5>
          <a:srgbClr val="F2B8AA"/>
        </a:accent5>
        <a:accent6>
          <a:srgbClr val="532C94"/>
        </a:accent6>
        <a:hlink>
          <a:srgbClr val="A82248"/>
        </a:hlink>
        <a:folHlink>
          <a:srgbClr val="006E1A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trevSlide 5">
        <a:dk1>
          <a:srgbClr val="80B7C0"/>
        </a:dk1>
        <a:lt1>
          <a:srgbClr val="FFFFFF"/>
        </a:lt1>
        <a:dk2>
          <a:srgbClr val="1D315B"/>
        </a:dk2>
        <a:lt2>
          <a:srgbClr val="FFFFFF"/>
        </a:lt2>
        <a:accent1>
          <a:srgbClr val="FFCC00"/>
        </a:accent1>
        <a:accent2>
          <a:srgbClr val="CC0000"/>
        </a:accent2>
        <a:accent3>
          <a:srgbClr val="ABADB5"/>
        </a:accent3>
        <a:accent4>
          <a:srgbClr val="DADADA"/>
        </a:accent4>
        <a:accent5>
          <a:srgbClr val="FFE2AA"/>
        </a:accent5>
        <a:accent6>
          <a:srgbClr val="B90000"/>
        </a:accent6>
        <a:hlink>
          <a:srgbClr val="33CC33"/>
        </a:hlink>
        <a:folHlink>
          <a:srgbClr val="6600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trevSlide 6">
        <a:dk1>
          <a:srgbClr val="80B7C0"/>
        </a:dk1>
        <a:lt1>
          <a:srgbClr val="FF9933"/>
        </a:lt1>
        <a:dk2>
          <a:srgbClr val="1D315B"/>
        </a:dk2>
        <a:lt2>
          <a:srgbClr val="990099"/>
        </a:lt2>
        <a:accent1>
          <a:srgbClr val="FFCC00"/>
        </a:accent1>
        <a:accent2>
          <a:srgbClr val="CC0000"/>
        </a:accent2>
        <a:accent3>
          <a:srgbClr val="ABADB5"/>
        </a:accent3>
        <a:accent4>
          <a:srgbClr val="DA822A"/>
        </a:accent4>
        <a:accent5>
          <a:srgbClr val="FFE2AA"/>
        </a:accent5>
        <a:accent6>
          <a:srgbClr val="B90000"/>
        </a:accent6>
        <a:hlink>
          <a:srgbClr val="33CC33"/>
        </a:hlink>
        <a:folHlink>
          <a:srgbClr val="6600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trevSlide 7">
        <a:dk1>
          <a:srgbClr val="FFFFFF"/>
        </a:dk1>
        <a:lt1>
          <a:srgbClr val="FF9933"/>
        </a:lt1>
        <a:dk2>
          <a:srgbClr val="1D315B"/>
        </a:dk2>
        <a:lt2>
          <a:srgbClr val="800080"/>
        </a:lt2>
        <a:accent1>
          <a:srgbClr val="FFCC00"/>
        </a:accent1>
        <a:accent2>
          <a:srgbClr val="990033"/>
        </a:accent2>
        <a:accent3>
          <a:srgbClr val="ABADB5"/>
        </a:accent3>
        <a:accent4>
          <a:srgbClr val="DA822A"/>
        </a:accent4>
        <a:accent5>
          <a:srgbClr val="FFE2AA"/>
        </a:accent5>
        <a:accent6>
          <a:srgbClr val="8A002D"/>
        </a:accent6>
        <a:hlink>
          <a:srgbClr val="009900"/>
        </a:hlink>
        <a:folHlink>
          <a:srgbClr val="0099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trevSlide 8">
        <a:dk1>
          <a:srgbClr val="FFFFFF"/>
        </a:dk1>
        <a:lt1>
          <a:srgbClr val="FF9933"/>
        </a:lt1>
        <a:dk2>
          <a:srgbClr val="1D315B"/>
        </a:dk2>
        <a:lt2>
          <a:srgbClr val="800080"/>
        </a:lt2>
        <a:accent1>
          <a:srgbClr val="FFCC00"/>
        </a:accent1>
        <a:accent2>
          <a:srgbClr val="990033"/>
        </a:accent2>
        <a:accent3>
          <a:srgbClr val="ABADB5"/>
        </a:accent3>
        <a:accent4>
          <a:srgbClr val="DA822A"/>
        </a:accent4>
        <a:accent5>
          <a:srgbClr val="FFE2AA"/>
        </a:accent5>
        <a:accent6>
          <a:srgbClr val="8A002D"/>
        </a:accent6>
        <a:hlink>
          <a:srgbClr val="009900"/>
        </a:hlink>
        <a:folHlink>
          <a:srgbClr val="007FA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trevSlide 9">
        <a:dk1>
          <a:srgbClr val="FFFFFF"/>
        </a:dk1>
        <a:lt1>
          <a:srgbClr val="FF9933"/>
        </a:lt1>
        <a:dk2>
          <a:srgbClr val="1D315B"/>
        </a:dk2>
        <a:lt2>
          <a:srgbClr val="660066"/>
        </a:lt2>
        <a:accent1>
          <a:srgbClr val="FFCC00"/>
        </a:accent1>
        <a:accent2>
          <a:srgbClr val="990033"/>
        </a:accent2>
        <a:accent3>
          <a:srgbClr val="ABADB5"/>
        </a:accent3>
        <a:accent4>
          <a:srgbClr val="DA822A"/>
        </a:accent4>
        <a:accent5>
          <a:srgbClr val="FFE2AA"/>
        </a:accent5>
        <a:accent6>
          <a:srgbClr val="8A002D"/>
        </a:accent6>
        <a:hlink>
          <a:srgbClr val="336600"/>
        </a:hlink>
        <a:folHlink>
          <a:srgbClr val="007FAC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feadb2be-5d0b-4a72-bcf9-ec0c00de9191">
      <Terms xmlns="http://schemas.microsoft.com/office/infopath/2007/PartnerControls"/>
    </lcf76f155ced4ddcb4097134ff3c332f>
    <TaxCatchAll xmlns="958e7349-cd36-4ace-b733-b15618404b47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25EBB4A516255C4B83CBB2F283C472C5" ma:contentTypeVersion="16" ma:contentTypeDescription="새 문서를 만듭니다." ma:contentTypeScope="" ma:versionID="ffcec83eb6edae16a78bf0804075d8a6">
  <xsd:schema xmlns:xsd="http://www.w3.org/2001/XMLSchema" xmlns:xs="http://www.w3.org/2001/XMLSchema" xmlns:p="http://schemas.microsoft.com/office/2006/metadata/properties" xmlns:ns2="feadb2be-5d0b-4a72-bcf9-ec0c00de9191" xmlns:ns3="958e7349-cd36-4ace-b733-b15618404b47" targetNamespace="http://schemas.microsoft.com/office/2006/metadata/properties" ma:root="true" ma:fieldsID="9eb0f66cf933850d2edb7d240dcbf002" ns2:_="" ns3:_="">
    <xsd:import namespace="feadb2be-5d0b-4a72-bcf9-ec0c00de9191"/>
    <xsd:import namespace="958e7349-cd36-4ace-b733-b15618404b4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Location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eadb2be-5d0b-4a72-bcf9-ec0c00de919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Location" ma:index="12" nillable="true" ma:displayName="Location" ma:internalName="MediaServiceLocation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6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20" nillable="true" ma:taxonomy="true" ma:internalName="lcf76f155ced4ddcb4097134ff3c332f" ma:taxonomyFieldName="MediaServiceImageTags" ma:displayName="이미지 태그" ma:readOnly="false" ma:fieldId="{5cf76f15-5ced-4ddc-b409-7134ff3c332f}" ma:taxonomyMulti="true" ma:sspId="c0e82600-7307-4946-86cf-b227876299c4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58e7349-cd36-4ace-b733-b15618404b47" elementFormDefault="qualified">
    <xsd:import namespace="http://schemas.microsoft.com/office/2006/documentManagement/types"/>
    <xsd:import namespace="http://schemas.microsoft.com/office/infopath/2007/PartnerControls"/>
    <xsd:element name="TaxCatchAll" ma:index="21" nillable="true" ma:displayName="Taxonomy Catch All Column" ma:hidden="true" ma:list="{9b03b582-71a0-438d-a04e-25c359155f27}" ma:internalName="TaxCatchAll" ma:showField="CatchAllData" ma:web="958e7349-cd36-4ace-b733-b15618404b4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22" nillable="true" ma:displayName="공유 대상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3" nillable="true" ma:displayName="세부 정보 공유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4CF1BCB-849E-47FB-B9BD-1CA51F7E540C}">
  <ds:schemaRefs>
    <ds:schemaRef ds:uri="http://purl.org/dc/terms/"/>
    <ds:schemaRef ds:uri="http://schemas.microsoft.com/office/2006/documentManagement/types"/>
    <ds:schemaRef ds:uri="http://purl.org/dc/dcmitype/"/>
    <ds:schemaRef ds:uri="958e7349-cd36-4ace-b733-b15618404b47"/>
    <ds:schemaRef ds:uri="http://purl.org/dc/elements/1.1/"/>
    <ds:schemaRef ds:uri="http://www.w3.org/XML/1998/namespace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feadb2be-5d0b-4a72-bcf9-ec0c00de9191"/>
  </ds:schemaRefs>
</ds:datastoreItem>
</file>

<file path=customXml/itemProps2.xml><?xml version="1.0" encoding="utf-8"?>
<ds:datastoreItem xmlns:ds="http://schemas.openxmlformats.org/officeDocument/2006/customXml" ds:itemID="{F0C97DC1-C1FE-45C3-9AAD-8F4CEEA5250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eadb2be-5d0b-4a72-bcf9-ec0c00de9191"/>
    <ds:schemaRef ds:uri="958e7349-cd36-4ace-b733-b15618404b4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C79EA10-AC2C-482C-80E9-DFD9DFEA670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slideFormatARM</Template>
  <TotalTime>112499</TotalTime>
  <Words>4589</Words>
  <Application>Microsoft Office PowerPoint</Application>
  <PresentationFormat>화면 슬라이드 쇼(4:3)</PresentationFormat>
  <Paragraphs>605</Paragraphs>
  <Slides>108</Slides>
  <Notes>9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108</vt:i4>
      </vt:variant>
    </vt:vector>
  </HeadingPairs>
  <TitlesOfParts>
    <vt:vector size="117" baseType="lpstr">
      <vt:lpstr>Dotum</vt:lpstr>
      <vt:lpstr>Arial</vt:lpstr>
      <vt:lpstr>Cambria Math</vt:lpstr>
      <vt:lpstr>Courier New</vt:lpstr>
      <vt:lpstr>Tahoma</vt:lpstr>
      <vt:lpstr>times</vt:lpstr>
      <vt:lpstr>Times New Roman</vt:lpstr>
      <vt:lpstr>Wingdings</vt:lpstr>
      <vt:lpstr>1_trevSlide</vt:lpstr>
      <vt:lpstr>Synopsys HSPICE 활용법 1강   </vt:lpstr>
      <vt:lpstr>Contents</vt:lpstr>
      <vt:lpstr>강의 소개</vt:lpstr>
      <vt:lpstr>HSPICE 개념</vt:lpstr>
      <vt:lpstr>일반적인 집적회로설계 흐름</vt:lpstr>
      <vt:lpstr>시뮬레이션 도구의 필요성</vt:lpstr>
      <vt:lpstr>아날로그 설계 도구(EDA)</vt:lpstr>
      <vt:lpstr>아날로그 설계 도구(EDA)</vt:lpstr>
      <vt:lpstr>HSPICE 실행 방법</vt:lpstr>
      <vt:lpstr>HSPICE 실행 방법</vt:lpstr>
      <vt:lpstr>.lib 작성 방법</vt:lpstr>
      <vt:lpstr>.include 작성 방법</vt:lpstr>
      <vt:lpstr>.option 작성 방법</vt:lpstr>
      <vt:lpstr>.option 작성 방법</vt:lpstr>
      <vt:lpstr>Netlist 작성 방법</vt:lpstr>
      <vt:lpstr>Netlist 작성 방법</vt:lpstr>
      <vt:lpstr>Netlist 작성 방법</vt:lpstr>
      <vt:lpstr>Netlist 작성 방법</vt:lpstr>
      <vt:lpstr>Netlist Deck 작성 예시</vt:lpstr>
      <vt:lpstr>Synopsys HSPICE 활용법 2강   </vt:lpstr>
      <vt:lpstr>Contents</vt:lpstr>
      <vt:lpstr>회로 해석 방법</vt:lpstr>
      <vt:lpstr>DC 해석</vt:lpstr>
      <vt:lpstr>AC 해석</vt:lpstr>
      <vt:lpstr>Transient 해석</vt:lpstr>
      <vt:lpstr>Transient 해석</vt:lpstr>
      <vt:lpstr>입력 신호 형식</vt:lpstr>
      <vt:lpstr>입력 신호 형식</vt:lpstr>
      <vt:lpstr>입력 신호 형식</vt:lpstr>
      <vt:lpstr>Common source amplifier simulation 예제</vt:lpstr>
      <vt:lpstr>Common source amplifier simulation 예제</vt:lpstr>
      <vt:lpstr>Common source amplifier simulation 예제</vt:lpstr>
      <vt:lpstr>Common source amplifier simulation 예제</vt:lpstr>
      <vt:lpstr>Common source amplifier simulation 예제</vt:lpstr>
      <vt:lpstr>Common source amplifier simulation 예제</vt:lpstr>
      <vt:lpstr>Common source amplifier simulation 예제</vt:lpstr>
      <vt:lpstr>Inverter simulation 예제</vt:lpstr>
      <vt:lpstr>Inverter simulation 예제</vt:lpstr>
      <vt:lpstr>Inverter simulation 예제</vt:lpstr>
      <vt:lpstr>Inverter simulation 예제</vt:lpstr>
      <vt:lpstr>Inverter simulation 예제</vt:lpstr>
      <vt:lpstr>Inverter simulation 예제</vt:lpstr>
      <vt:lpstr>Inverter simulation 예제</vt:lpstr>
      <vt:lpstr>Inverter simulation 예제</vt:lpstr>
      <vt:lpstr>Inverter simulation 예제</vt:lpstr>
      <vt:lpstr>Inverter simulation 예제</vt:lpstr>
      <vt:lpstr>Synopsys HSPICE 활용법 3강   </vt:lpstr>
      <vt:lpstr>Contents</vt:lpstr>
      <vt:lpstr>파라미터 스윕</vt:lpstr>
      <vt:lpstr>Inverter simulation 예제</vt:lpstr>
      <vt:lpstr>Inverter simulation 예제</vt:lpstr>
      <vt:lpstr>Inverter simulation 예제</vt:lpstr>
      <vt:lpstr>Inverter simulation 예제</vt:lpstr>
      <vt:lpstr>Inverter simulation 예제</vt:lpstr>
      <vt:lpstr>Inverter simulation 예제</vt:lpstr>
      <vt:lpstr>Inverter simulation 예제</vt:lpstr>
      <vt:lpstr>Inverter simulation 예제</vt:lpstr>
      <vt:lpstr>Inverter simulation 예제</vt:lpstr>
      <vt:lpstr>.measure 작성 방법</vt:lpstr>
      <vt:lpstr>.measure 작성 방법</vt:lpstr>
      <vt:lpstr>.measure 작성 방법</vt:lpstr>
      <vt:lpstr>.measure 작성 방법</vt:lpstr>
      <vt:lpstr>.measure 작성 방법</vt:lpstr>
      <vt:lpstr>.measure 작성 방법</vt:lpstr>
      <vt:lpstr>.measure 작성 방법</vt:lpstr>
      <vt:lpstr>.measure 작성 방법</vt:lpstr>
      <vt:lpstr>Inverter simulation 예제</vt:lpstr>
      <vt:lpstr>Inverter simulation 예제</vt:lpstr>
      <vt:lpstr>Inverter simulation 예제</vt:lpstr>
      <vt:lpstr>Synopsys HSPICE 활용법 4강   </vt:lpstr>
      <vt:lpstr>Contents</vt:lpstr>
      <vt:lpstr>Noise 성분</vt:lpstr>
      <vt:lpstr>Noise 시뮬레이션 방법</vt:lpstr>
      <vt:lpstr>Monte Carlo 시뮬레이션</vt:lpstr>
      <vt:lpstr>Monte Carlo 시뮬레이션 방법</vt:lpstr>
      <vt:lpstr>Inverter simulation 예제</vt:lpstr>
      <vt:lpstr>Noise simulation 예제</vt:lpstr>
      <vt:lpstr>Noise simulation 예제</vt:lpstr>
      <vt:lpstr>Monte Carlo simulation 예제</vt:lpstr>
      <vt:lpstr>Monte Carlo simulation 예제</vt:lpstr>
      <vt:lpstr>Synopsys HSPICE 활용법 5강   </vt:lpstr>
      <vt:lpstr>Contents</vt:lpstr>
      <vt:lpstr>NAND</vt:lpstr>
      <vt:lpstr>NAND</vt:lpstr>
      <vt:lpstr>NAND</vt:lpstr>
      <vt:lpstr>NOR</vt:lpstr>
      <vt:lpstr>NOR</vt:lpstr>
      <vt:lpstr>NOR</vt:lpstr>
      <vt:lpstr>XOR</vt:lpstr>
      <vt:lpstr>XOR</vt:lpstr>
      <vt:lpstr>XOR</vt:lpstr>
      <vt:lpstr>XOR</vt:lpstr>
      <vt:lpstr>Transmission Gate</vt:lpstr>
      <vt:lpstr>Transmission Gate</vt:lpstr>
      <vt:lpstr>Transmission Gate</vt:lpstr>
      <vt:lpstr>D Flip-Flop</vt:lpstr>
      <vt:lpstr>D Flip-Flop</vt:lpstr>
      <vt:lpstr>D Flip-Flop</vt:lpstr>
      <vt:lpstr>D Flip-Flop</vt:lpstr>
      <vt:lpstr>Synopsys HSPICE 활용법 6강   </vt:lpstr>
      <vt:lpstr>Contents</vt:lpstr>
      <vt:lpstr>Clocked Comparator</vt:lpstr>
      <vt:lpstr>Strong-arm latch comparator</vt:lpstr>
      <vt:lpstr>Functional simulation</vt:lpstr>
      <vt:lpstr>Input-referred noise</vt:lpstr>
      <vt:lpstr>Input-referred noise</vt:lpstr>
      <vt:lpstr>Offset voltage</vt:lpstr>
      <vt:lpstr>Offset voltage</vt:lpstr>
    </vt:vector>
  </TitlesOfParts>
  <Company>University of Michigan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Preferred Customer</dc:creator>
  <cp:lastModifiedBy>백종환</cp:lastModifiedBy>
  <cp:revision>4351</cp:revision>
  <dcterms:created xsi:type="dcterms:W3CDTF">2007-05-18T18:14:34Z</dcterms:created>
  <dcterms:modified xsi:type="dcterms:W3CDTF">2025-03-20T04:57:36Z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0x01010025EBB4A516255C4B83CBB2F283C472C5</vt:lpwstr>
  </property>
</Properties>
</file>